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26" r:id="rId3"/>
    <p:sldId id="325" r:id="rId4"/>
    <p:sldId id="324" r:id="rId5"/>
    <p:sldId id="353" r:id="rId6"/>
    <p:sldId id="327" r:id="rId7"/>
    <p:sldId id="282" r:id="rId8"/>
    <p:sldId id="1457" r:id="rId9"/>
    <p:sldId id="1458" r:id="rId10"/>
    <p:sldId id="1459" r:id="rId11"/>
    <p:sldId id="1460" r:id="rId12"/>
    <p:sldId id="1461" r:id="rId13"/>
    <p:sldId id="1466" r:id="rId14"/>
    <p:sldId id="1463" r:id="rId15"/>
    <p:sldId id="335" r:id="rId16"/>
    <p:sldId id="1465" r:id="rId17"/>
    <p:sldId id="1464" r:id="rId18"/>
    <p:sldId id="336" r:id="rId19"/>
    <p:sldId id="330" r:id="rId20"/>
    <p:sldId id="267" r:id="rId21"/>
    <p:sldId id="311" r:id="rId22"/>
    <p:sldId id="35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9D91"/>
    <a:srgbClr val="1A3C34"/>
    <a:srgbClr val="1324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3" autoAdjust="0"/>
    <p:restoredTop sz="94660"/>
  </p:normalViewPr>
  <p:slideViewPr>
    <p:cSldViewPr snapToGrid="0">
      <p:cViewPr varScale="1">
        <p:scale>
          <a:sx n="160" d="100"/>
          <a:sy n="160" d="100"/>
        </p:scale>
        <p:origin x="824"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BF185F-196E-034B-B850-D34C0E6724CF}" type="datetimeFigureOut">
              <a:rPr lang="en-US" smtClean="0"/>
              <a:t>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DFFE4C-CE2B-AA4F-AABF-3F5908C716B2}" type="slidenum">
              <a:rPr lang="en-US" smtClean="0"/>
              <a:t>‹#›</a:t>
            </a:fld>
            <a:endParaRPr lang="en-US" dirty="0"/>
          </a:p>
        </p:txBody>
      </p:sp>
    </p:spTree>
    <p:extLst>
      <p:ext uri="{BB962C8B-B14F-4D97-AF65-F5344CB8AC3E}">
        <p14:creationId xmlns:p14="http://schemas.microsoft.com/office/powerpoint/2010/main" val="1569741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FFE4C-CE2B-AA4F-AABF-3F5908C716B2}" type="slidenum">
              <a:rPr lang="en-US" smtClean="0"/>
              <a:t>1</a:t>
            </a:fld>
            <a:endParaRPr lang="en-US" dirty="0"/>
          </a:p>
        </p:txBody>
      </p:sp>
    </p:spTree>
    <p:extLst>
      <p:ext uri="{BB962C8B-B14F-4D97-AF65-F5344CB8AC3E}">
        <p14:creationId xmlns:p14="http://schemas.microsoft.com/office/powerpoint/2010/main" val="3838225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FFE4C-CE2B-AA4F-AABF-3F5908C716B2}" type="slidenum">
              <a:rPr lang="en-US" smtClean="0"/>
              <a:t>22</a:t>
            </a:fld>
            <a:endParaRPr lang="en-US" dirty="0"/>
          </a:p>
        </p:txBody>
      </p:sp>
    </p:spTree>
    <p:extLst>
      <p:ext uri="{BB962C8B-B14F-4D97-AF65-F5344CB8AC3E}">
        <p14:creationId xmlns:p14="http://schemas.microsoft.com/office/powerpoint/2010/main" val="13626418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7F9D9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24CF7E0-D76F-4CFF-A613-FEA49C2E642E}"/>
              </a:ext>
            </a:extLst>
          </p:cNvPr>
          <p:cNvSpPr/>
          <p:nvPr userDrawn="1"/>
        </p:nvSpPr>
        <p:spPr>
          <a:xfrm>
            <a:off x="0" y="0"/>
            <a:ext cx="1254034" cy="6858000"/>
          </a:xfrm>
          <a:prstGeom prst="rect">
            <a:avLst/>
          </a:prstGeom>
          <a:solidFill>
            <a:srgbClr val="1A3C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10" descr="A close up of a logo&#10;&#10;Description automatically generated">
            <a:extLst>
              <a:ext uri="{FF2B5EF4-FFF2-40B4-BE49-F238E27FC236}">
                <a16:creationId xmlns:a16="http://schemas.microsoft.com/office/drawing/2014/main" id="{083A5AB4-8533-40A7-B676-20289A063BC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6200000">
            <a:off x="-1286692" y="1796604"/>
            <a:ext cx="3827417" cy="688645"/>
          </a:xfrm>
          <a:prstGeom prst="rect">
            <a:avLst/>
          </a:prstGeom>
        </p:spPr>
      </p:pic>
      <p:sp>
        <p:nvSpPr>
          <p:cNvPr id="17" name="TextBox 16">
            <a:extLst>
              <a:ext uri="{FF2B5EF4-FFF2-40B4-BE49-F238E27FC236}">
                <a16:creationId xmlns:a16="http://schemas.microsoft.com/office/drawing/2014/main" id="{81820989-DB46-4375-B216-7C2B1F82F4A5}"/>
              </a:ext>
            </a:extLst>
          </p:cNvPr>
          <p:cNvSpPr txBox="1"/>
          <p:nvPr userDrawn="1"/>
        </p:nvSpPr>
        <p:spPr>
          <a:xfrm>
            <a:off x="8107893" y="272089"/>
            <a:ext cx="1093889" cy="338554"/>
          </a:xfrm>
          <a:prstGeom prst="rect">
            <a:avLst/>
          </a:prstGeom>
          <a:noFill/>
        </p:spPr>
        <p:txBody>
          <a:bodyPr wrap="square" rtlCol="0">
            <a:spAutoFit/>
          </a:bodyPr>
          <a:lstStyle/>
          <a:p>
            <a:r>
              <a:rPr lang="en-GB" sz="1600" dirty="0">
                <a:solidFill>
                  <a:schemeClr val="bg1"/>
                </a:solidFill>
                <a:latin typeface="Sharp Sans No1 Semibold" pitchFamily="50" charset="0"/>
                <a:ea typeface="Sharp Sans No1 Semibold" pitchFamily="50" charset="0"/>
                <a:cs typeface="Sharp Sans No1 Semibold" pitchFamily="50" charset="0"/>
              </a:rPr>
              <a:t>Follow</a:t>
            </a:r>
            <a:r>
              <a:rPr lang="en-GB" sz="1600" baseline="0" dirty="0">
                <a:solidFill>
                  <a:schemeClr val="bg1"/>
                </a:solidFill>
                <a:latin typeface="Sharp Sans No1 Semibold" pitchFamily="50" charset="0"/>
                <a:ea typeface="Sharp Sans No1 Semibold" pitchFamily="50" charset="0"/>
                <a:cs typeface="Sharp Sans No1 Semibold" pitchFamily="50" charset="0"/>
              </a:rPr>
              <a:t> us:</a:t>
            </a:r>
            <a:endParaRPr lang="en-GB" sz="1600" dirty="0">
              <a:solidFill>
                <a:schemeClr val="bg1"/>
              </a:solidFill>
              <a:latin typeface="Sharp Sans No1 Semibold" pitchFamily="50" charset="0"/>
              <a:ea typeface="Sharp Sans No1 Semibold" pitchFamily="50" charset="0"/>
              <a:cs typeface="Sharp Sans No1 Semibold" pitchFamily="50" charset="0"/>
            </a:endParaRPr>
          </a:p>
        </p:txBody>
      </p:sp>
      <p:sp>
        <p:nvSpPr>
          <p:cNvPr id="18" name="TextBox 17">
            <a:extLst>
              <a:ext uri="{FF2B5EF4-FFF2-40B4-BE49-F238E27FC236}">
                <a16:creationId xmlns:a16="http://schemas.microsoft.com/office/drawing/2014/main" id="{F12AFB47-F8B9-4DF7-AAD4-3EC2F0CBFC19}"/>
              </a:ext>
            </a:extLst>
          </p:cNvPr>
          <p:cNvSpPr txBox="1"/>
          <p:nvPr userDrawn="1"/>
        </p:nvSpPr>
        <p:spPr>
          <a:xfrm>
            <a:off x="10191533" y="285041"/>
            <a:ext cx="1864480" cy="338554"/>
          </a:xfrm>
          <a:prstGeom prst="rect">
            <a:avLst/>
          </a:prstGeom>
          <a:noFill/>
        </p:spPr>
        <p:txBody>
          <a:bodyPr wrap="square" rtlCol="0">
            <a:spAutoFit/>
          </a:bodyPr>
          <a:lstStyle/>
          <a:p>
            <a:r>
              <a:rPr lang="en-GB" sz="1600" dirty="0">
                <a:solidFill>
                  <a:schemeClr val="bg1"/>
                </a:solidFill>
                <a:latin typeface="Sharp Sans No1 Semibold" pitchFamily="50" charset="0"/>
                <a:ea typeface="Sharp Sans No1 Semibold" pitchFamily="50" charset="0"/>
                <a:cs typeface="Sharp Sans No1 Semibold" pitchFamily="50" charset="0"/>
              </a:rPr>
              <a:t>@WilberforceCh</a:t>
            </a:r>
          </a:p>
        </p:txBody>
      </p:sp>
      <p:cxnSp>
        <p:nvCxnSpPr>
          <p:cNvPr id="19" name="Straight Connector 18">
            <a:extLst>
              <a:ext uri="{FF2B5EF4-FFF2-40B4-BE49-F238E27FC236}">
                <a16:creationId xmlns:a16="http://schemas.microsoft.com/office/drawing/2014/main" id="{230BC6D3-B1F8-44CA-819C-A9F53C5141F7}"/>
              </a:ext>
            </a:extLst>
          </p:cNvPr>
          <p:cNvCxnSpPr/>
          <p:nvPr userDrawn="1"/>
        </p:nvCxnSpPr>
        <p:spPr>
          <a:xfrm>
            <a:off x="9666734" y="185731"/>
            <a:ext cx="0" cy="36966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DA9AA484-85F6-4991-9714-97E38EFA0B37}"/>
              </a:ext>
            </a:extLst>
          </p:cNvPr>
          <p:cNvSpPr>
            <a:spLocks noGrp="1"/>
          </p:cNvSpPr>
          <p:nvPr>
            <p:ph type="body" sz="quarter" idx="13" hasCustomPrompt="1"/>
          </p:nvPr>
        </p:nvSpPr>
        <p:spPr>
          <a:xfrm>
            <a:off x="1994522" y="3148013"/>
            <a:ext cx="9353000" cy="906622"/>
          </a:xfrm>
        </p:spPr>
        <p:txBody>
          <a:bodyPr>
            <a:normAutofit/>
          </a:bodyPr>
          <a:lstStyle>
            <a:lvl1pPr marL="0" indent="0" algn="ctr">
              <a:buNone/>
              <a:defRPr sz="4400">
                <a:solidFill>
                  <a:schemeClr val="bg1"/>
                </a:solidFill>
                <a:latin typeface="+mn-lt"/>
                <a:ea typeface="Sharp Sans No1 Semibold" pitchFamily="50" charset="0"/>
                <a:cs typeface="Sharp Sans No1 Semibold" pitchFamily="50" charset="0"/>
              </a:defRPr>
            </a:lvl1pPr>
          </a:lstStyle>
          <a:p>
            <a:pPr lvl="0"/>
            <a:r>
              <a:rPr lang="en-GB" dirty="0"/>
              <a:t>Name</a:t>
            </a:r>
          </a:p>
        </p:txBody>
      </p:sp>
      <p:sp>
        <p:nvSpPr>
          <p:cNvPr id="27" name="TextBox 26">
            <a:extLst>
              <a:ext uri="{FF2B5EF4-FFF2-40B4-BE49-F238E27FC236}">
                <a16:creationId xmlns:a16="http://schemas.microsoft.com/office/drawing/2014/main" id="{C93ED917-8AC5-4340-B1A9-344D81861858}"/>
              </a:ext>
            </a:extLst>
          </p:cNvPr>
          <p:cNvSpPr txBox="1"/>
          <p:nvPr userDrawn="1"/>
        </p:nvSpPr>
        <p:spPr>
          <a:xfrm>
            <a:off x="9848137" y="6349112"/>
            <a:ext cx="2429947" cy="307777"/>
          </a:xfrm>
          <a:prstGeom prst="rect">
            <a:avLst/>
          </a:prstGeom>
          <a:noFill/>
        </p:spPr>
        <p:txBody>
          <a:bodyPr wrap="square" rtlCol="0">
            <a:spAutoFit/>
          </a:bodyPr>
          <a:lstStyle/>
          <a:p>
            <a:pPr algn="ctr"/>
            <a:r>
              <a:rPr lang="en-GB" sz="1400" dirty="0">
                <a:solidFill>
                  <a:schemeClr val="bg1"/>
                </a:solidFill>
                <a:latin typeface="Sharp Sans No1 Semibold" pitchFamily="50" charset="0"/>
                <a:ea typeface="Sharp Sans No1 Semibold" pitchFamily="50" charset="0"/>
                <a:cs typeface="Sharp Sans No1 Semibold" pitchFamily="50" charset="0"/>
              </a:rPr>
              <a:t>wilberforce.co.uk</a:t>
            </a:r>
          </a:p>
        </p:txBody>
      </p:sp>
      <p:pic>
        <p:nvPicPr>
          <p:cNvPr id="1026" name="Picture 2" descr="Free White Linkedin Icon - Download White Linkedin Icon">
            <a:extLst>
              <a:ext uri="{FF2B5EF4-FFF2-40B4-BE49-F238E27FC236}">
                <a16:creationId xmlns:a16="http://schemas.microsoft.com/office/drawing/2014/main" id="{E1705708-4896-41E6-B4CB-E12D6E3614D7}"/>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9191647" y="185731"/>
            <a:ext cx="361406" cy="36140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close up of a logo&#10;&#10;Description automatically generated">
            <a:extLst>
              <a:ext uri="{FF2B5EF4-FFF2-40B4-BE49-F238E27FC236}">
                <a16:creationId xmlns:a16="http://schemas.microsoft.com/office/drawing/2014/main" id="{0D6DD81D-C839-4407-81A7-D1F8BF9F9841}"/>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9797856" y="184352"/>
            <a:ext cx="361406" cy="361406"/>
          </a:xfrm>
          <a:prstGeom prst="rect">
            <a:avLst/>
          </a:prstGeom>
        </p:spPr>
      </p:pic>
      <p:sp>
        <p:nvSpPr>
          <p:cNvPr id="6" name="Text Placeholder 5">
            <a:extLst>
              <a:ext uri="{FF2B5EF4-FFF2-40B4-BE49-F238E27FC236}">
                <a16:creationId xmlns:a16="http://schemas.microsoft.com/office/drawing/2014/main" id="{ED725A75-E223-449B-B86D-843F438264F8}"/>
              </a:ext>
            </a:extLst>
          </p:cNvPr>
          <p:cNvSpPr>
            <a:spLocks noGrp="1"/>
          </p:cNvSpPr>
          <p:nvPr>
            <p:ph type="body" sz="quarter" idx="15" hasCustomPrompt="1"/>
          </p:nvPr>
        </p:nvSpPr>
        <p:spPr>
          <a:xfrm>
            <a:off x="1994524" y="1858939"/>
            <a:ext cx="9352998" cy="906463"/>
          </a:xfrm>
        </p:spPr>
        <p:txBody>
          <a:bodyPr>
            <a:noAutofit/>
          </a:bodyPr>
          <a:lstStyle>
            <a:lvl1pPr marL="0" indent="0" algn="ctr">
              <a:buNone/>
              <a:defRPr sz="6600">
                <a:solidFill>
                  <a:srgbClr val="1A3C34"/>
                </a:solidFill>
              </a:defRPr>
            </a:lvl1pPr>
          </a:lstStyle>
          <a:p>
            <a:pPr lvl="0"/>
            <a:r>
              <a:rPr lang="en-GB" dirty="0"/>
              <a:t>Title</a:t>
            </a:r>
          </a:p>
        </p:txBody>
      </p:sp>
    </p:spTree>
    <p:extLst>
      <p:ext uri="{BB962C8B-B14F-4D97-AF65-F5344CB8AC3E}">
        <p14:creationId xmlns:p14="http://schemas.microsoft.com/office/powerpoint/2010/main" val="487152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D127FE-3E81-4681-966B-DB9A09104D71}"/>
              </a:ext>
            </a:extLst>
          </p:cNvPr>
          <p:cNvSpPr/>
          <p:nvPr userDrawn="1"/>
        </p:nvSpPr>
        <p:spPr>
          <a:xfrm>
            <a:off x="0" y="0"/>
            <a:ext cx="1254034" cy="6858000"/>
          </a:xfrm>
          <a:prstGeom prst="rect">
            <a:avLst/>
          </a:prstGeom>
          <a:solidFill>
            <a:srgbClr val="7F9D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descr="A close up of a logo&#10;&#10;Description automatically generated">
            <a:extLst>
              <a:ext uri="{FF2B5EF4-FFF2-40B4-BE49-F238E27FC236}">
                <a16:creationId xmlns:a16="http://schemas.microsoft.com/office/drawing/2014/main" id="{61C7B8AB-8B39-4C3E-AE0D-66A6F3B5EF9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6200000">
            <a:off x="-1286692" y="1796604"/>
            <a:ext cx="3827417" cy="688645"/>
          </a:xfrm>
          <a:prstGeom prst="rect">
            <a:avLst/>
          </a:prstGeom>
        </p:spPr>
      </p:pic>
      <p:sp>
        <p:nvSpPr>
          <p:cNvPr id="21" name="TextBox 20">
            <a:extLst>
              <a:ext uri="{FF2B5EF4-FFF2-40B4-BE49-F238E27FC236}">
                <a16:creationId xmlns:a16="http://schemas.microsoft.com/office/drawing/2014/main" id="{DE9C386A-814C-41C9-BCD2-C8FE2D2EE82E}"/>
              </a:ext>
            </a:extLst>
          </p:cNvPr>
          <p:cNvSpPr txBox="1"/>
          <p:nvPr userDrawn="1"/>
        </p:nvSpPr>
        <p:spPr>
          <a:xfrm>
            <a:off x="0" y="4676665"/>
            <a:ext cx="1254034" cy="307777"/>
          </a:xfrm>
          <a:prstGeom prst="rect">
            <a:avLst/>
          </a:prstGeom>
          <a:noFill/>
        </p:spPr>
        <p:txBody>
          <a:bodyPr wrap="square" rtlCol="0">
            <a:spAutoFit/>
          </a:bodyPr>
          <a:lstStyle/>
          <a:p>
            <a:pPr algn="ctr"/>
            <a:r>
              <a:rPr lang="en-GB" sz="1400" dirty="0">
                <a:solidFill>
                  <a:srgbClr val="1A3C34"/>
                </a:solidFill>
                <a:latin typeface="Sharp Sans No1 Semibold" pitchFamily="50" charset="0"/>
                <a:ea typeface="Sharp Sans No1 Semibold" pitchFamily="50" charset="0"/>
                <a:cs typeface="Sharp Sans No1 Semibold" pitchFamily="50" charset="0"/>
              </a:rPr>
              <a:t>Follow</a:t>
            </a:r>
            <a:r>
              <a:rPr lang="en-GB" sz="1400" baseline="0" dirty="0">
                <a:solidFill>
                  <a:srgbClr val="1A3C34"/>
                </a:solidFill>
                <a:latin typeface="Sharp Sans No1 Semibold" pitchFamily="50" charset="0"/>
                <a:ea typeface="Sharp Sans No1 Semibold" pitchFamily="50" charset="0"/>
                <a:cs typeface="Sharp Sans No1 Semibold" pitchFamily="50" charset="0"/>
              </a:rPr>
              <a:t> us:</a:t>
            </a:r>
            <a:endParaRPr lang="en-GB" sz="1400" dirty="0">
              <a:solidFill>
                <a:srgbClr val="1A3C34"/>
              </a:solidFill>
              <a:latin typeface="Sharp Sans No1 Semibold" pitchFamily="50" charset="0"/>
              <a:ea typeface="Sharp Sans No1 Semibold" pitchFamily="50" charset="0"/>
              <a:cs typeface="Sharp Sans No1 Semibold" pitchFamily="50" charset="0"/>
            </a:endParaRPr>
          </a:p>
        </p:txBody>
      </p:sp>
      <p:cxnSp>
        <p:nvCxnSpPr>
          <p:cNvPr id="23" name="Straight Connector 22">
            <a:extLst>
              <a:ext uri="{FF2B5EF4-FFF2-40B4-BE49-F238E27FC236}">
                <a16:creationId xmlns:a16="http://schemas.microsoft.com/office/drawing/2014/main" id="{989EF435-B278-4506-B422-BD62875E0406}"/>
              </a:ext>
            </a:extLst>
          </p:cNvPr>
          <p:cNvCxnSpPr/>
          <p:nvPr userDrawn="1"/>
        </p:nvCxnSpPr>
        <p:spPr>
          <a:xfrm>
            <a:off x="9718986" y="185731"/>
            <a:ext cx="0" cy="36966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Text Placeholder 24">
            <a:extLst>
              <a:ext uri="{FF2B5EF4-FFF2-40B4-BE49-F238E27FC236}">
                <a16:creationId xmlns:a16="http://schemas.microsoft.com/office/drawing/2014/main" id="{926146B6-0EE8-4BF4-A3E4-2A1AEA2D8833}"/>
              </a:ext>
            </a:extLst>
          </p:cNvPr>
          <p:cNvSpPr>
            <a:spLocks noGrp="1"/>
          </p:cNvSpPr>
          <p:nvPr>
            <p:ph type="body" sz="quarter" idx="12" hasCustomPrompt="1"/>
          </p:nvPr>
        </p:nvSpPr>
        <p:spPr>
          <a:xfrm>
            <a:off x="1788568" y="370565"/>
            <a:ext cx="9981059" cy="883469"/>
          </a:xfrm>
        </p:spPr>
        <p:txBody>
          <a:bodyPr>
            <a:normAutofit/>
          </a:bodyPr>
          <a:lstStyle>
            <a:lvl1pPr marL="0" indent="0" algn="ctr">
              <a:buNone/>
              <a:defRPr sz="4800">
                <a:solidFill>
                  <a:srgbClr val="7F9D91"/>
                </a:solidFill>
                <a:latin typeface="+mn-lt"/>
                <a:ea typeface="Sharp Sans No1 Semibold" pitchFamily="50" charset="0"/>
                <a:cs typeface="Sharp Sans No1 Semibold" pitchFamily="50" charset="0"/>
              </a:defRPr>
            </a:lvl1pPr>
          </a:lstStyle>
          <a:p>
            <a:pPr lvl="0"/>
            <a:r>
              <a:rPr lang="en-GB" dirty="0">
                <a:latin typeface="Sharp Sans No1 Semibold" pitchFamily="50" charset="0"/>
                <a:ea typeface="Sharp Sans No1 Semibold" pitchFamily="50" charset="0"/>
                <a:cs typeface="Sharp Sans No1 Semibold" pitchFamily="50" charset="0"/>
              </a:rPr>
              <a:t>Title of Slide</a:t>
            </a:r>
            <a:endParaRPr lang="en-GB" dirty="0"/>
          </a:p>
        </p:txBody>
      </p:sp>
      <p:sp>
        <p:nvSpPr>
          <p:cNvPr id="27" name="Text Placeholder 26">
            <a:extLst>
              <a:ext uri="{FF2B5EF4-FFF2-40B4-BE49-F238E27FC236}">
                <a16:creationId xmlns:a16="http://schemas.microsoft.com/office/drawing/2014/main" id="{B82C442B-8AAE-4C0C-9F3F-D684EF8EDED9}"/>
              </a:ext>
            </a:extLst>
          </p:cNvPr>
          <p:cNvSpPr>
            <a:spLocks noGrp="1"/>
          </p:cNvSpPr>
          <p:nvPr>
            <p:ph type="body" sz="quarter" idx="13" hasCustomPrompt="1"/>
          </p:nvPr>
        </p:nvSpPr>
        <p:spPr>
          <a:xfrm>
            <a:off x="1788568" y="1374038"/>
            <a:ext cx="9979025" cy="4590603"/>
          </a:xfrm>
        </p:spPr>
        <p:txBody>
          <a:bodyPr>
            <a:normAutofit/>
          </a:bodyPr>
          <a:lstStyle>
            <a:lvl1pPr marL="0" indent="0">
              <a:buNone/>
              <a:defRPr sz="3600">
                <a:solidFill>
                  <a:srgbClr val="1A3C34"/>
                </a:solidFill>
                <a:latin typeface="+mn-lt"/>
                <a:ea typeface="Sharp Sans No1 Medium" pitchFamily="50" charset="0"/>
                <a:cs typeface="Sharp Sans No1 Medium" pitchFamily="50" charset="0"/>
              </a:defRPr>
            </a:lvl1pPr>
          </a:lstStyle>
          <a:p>
            <a:pPr lvl="0"/>
            <a:r>
              <a:rPr lang="en-GB" dirty="0">
                <a:latin typeface="Sharp Sans No1 Medium" pitchFamily="50" charset="0"/>
                <a:ea typeface="Sharp Sans No1 Medium" pitchFamily="50" charset="0"/>
                <a:cs typeface="Sharp Sans No1 Medium" pitchFamily="50" charset="0"/>
              </a:rPr>
              <a:t>Text</a:t>
            </a:r>
            <a:endParaRPr lang="en-GB" dirty="0"/>
          </a:p>
        </p:txBody>
      </p:sp>
      <p:sp>
        <p:nvSpPr>
          <p:cNvPr id="28" name="TextBox 27">
            <a:extLst>
              <a:ext uri="{FF2B5EF4-FFF2-40B4-BE49-F238E27FC236}">
                <a16:creationId xmlns:a16="http://schemas.microsoft.com/office/drawing/2014/main" id="{8ABA9BA2-16D2-446E-AFCB-56C5BE3B7939}"/>
              </a:ext>
            </a:extLst>
          </p:cNvPr>
          <p:cNvSpPr txBox="1"/>
          <p:nvPr userDrawn="1"/>
        </p:nvSpPr>
        <p:spPr>
          <a:xfrm>
            <a:off x="9848137" y="6349112"/>
            <a:ext cx="2429947" cy="307777"/>
          </a:xfrm>
          <a:prstGeom prst="rect">
            <a:avLst/>
          </a:prstGeom>
          <a:noFill/>
        </p:spPr>
        <p:txBody>
          <a:bodyPr wrap="square" rtlCol="0">
            <a:spAutoFit/>
          </a:bodyPr>
          <a:lstStyle/>
          <a:p>
            <a:pPr algn="ctr"/>
            <a:r>
              <a:rPr lang="en-GB" sz="1400" dirty="0">
                <a:solidFill>
                  <a:srgbClr val="1A3C34"/>
                </a:solidFill>
                <a:latin typeface="Sharp Sans No1 Semibold" pitchFamily="50" charset="0"/>
                <a:ea typeface="Sharp Sans No1 Semibold" pitchFamily="50" charset="0"/>
                <a:cs typeface="Sharp Sans No1 Semibold" pitchFamily="50" charset="0"/>
              </a:rPr>
              <a:t>wilberforce.co.uk</a:t>
            </a:r>
          </a:p>
        </p:txBody>
      </p:sp>
      <p:pic>
        <p:nvPicPr>
          <p:cNvPr id="15" name="Picture 2" descr="Free White Linkedin Icon - Download White Linkedin Icon">
            <a:extLst>
              <a:ext uri="{FF2B5EF4-FFF2-40B4-BE49-F238E27FC236}">
                <a16:creationId xmlns:a16="http://schemas.microsoft.com/office/drawing/2014/main" id="{C3CD671C-C60F-4BD2-8AFB-425B5D05D39A}"/>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406654" y="5061125"/>
            <a:ext cx="361406" cy="361406"/>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A close up of a logo&#10;&#10;Description automatically generated">
            <a:extLst>
              <a:ext uri="{FF2B5EF4-FFF2-40B4-BE49-F238E27FC236}">
                <a16:creationId xmlns:a16="http://schemas.microsoft.com/office/drawing/2014/main" id="{526E038E-D775-4F2E-8248-7A20CF9EFE7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406654" y="5603235"/>
            <a:ext cx="361406" cy="361406"/>
          </a:xfrm>
          <a:prstGeom prst="rect">
            <a:avLst/>
          </a:prstGeom>
        </p:spPr>
      </p:pic>
    </p:spTree>
    <p:extLst>
      <p:ext uri="{BB962C8B-B14F-4D97-AF65-F5344CB8AC3E}">
        <p14:creationId xmlns:p14="http://schemas.microsoft.com/office/powerpoint/2010/main" val="439746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7F9D9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24CF7E0-D76F-4CFF-A613-FEA49C2E642E}"/>
              </a:ext>
            </a:extLst>
          </p:cNvPr>
          <p:cNvSpPr/>
          <p:nvPr userDrawn="1"/>
        </p:nvSpPr>
        <p:spPr>
          <a:xfrm>
            <a:off x="0" y="0"/>
            <a:ext cx="1254034" cy="6858000"/>
          </a:xfrm>
          <a:prstGeom prst="rect">
            <a:avLst/>
          </a:prstGeom>
          <a:solidFill>
            <a:srgbClr val="1A3C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10" descr="A close up of a logo&#10;&#10;Description automatically generated">
            <a:extLst>
              <a:ext uri="{FF2B5EF4-FFF2-40B4-BE49-F238E27FC236}">
                <a16:creationId xmlns:a16="http://schemas.microsoft.com/office/drawing/2014/main" id="{083A5AB4-8533-40A7-B676-20289A063BC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rot="16200000">
            <a:off x="-1286692" y="1796604"/>
            <a:ext cx="3827417" cy="688645"/>
          </a:xfrm>
          <a:prstGeom prst="rect">
            <a:avLst/>
          </a:prstGeom>
        </p:spPr>
      </p:pic>
      <p:sp>
        <p:nvSpPr>
          <p:cNvPr id="20" name="Footer Placeholder 4">
            <a:extLst>
              <a:ext uri="{FF2B5EF4-FFF2-40B4-BE49-F238E27FC236}">
                <a16:creationId xmlns:a16="http://schemas.microsoft.com/office/drawing/2014/main" id="{1AD95D3A-C261-4D82-82D4-34E1BE778485}"/>
              </a:ext>
            </a:extLst>
          </p:cNvPr>
          <p:cNvSpPr>
            <a:spLocks noGrp="1"/>
          </p:cNvSpPr>
          <p:nvPr>
            <p:ph type="ftr" sz="quarter" idx="11"/>
          </p:nvPr>
        </p:nvSpPr>
        <p:spPr>
          <a:xfrm>
            <a:off x="10191533" y="6264252"/>
            <a:ext cx="1737359" cy="396148"/>
          </a:xfrm>
        </p:spPr>
        <p:txBody>
          <a:bodyPr/>
          <a:lstStyle>
            <a:lvl1pPr>
              <a:defRPr sz="1400" b="1">
                <a:solidFill>
                  <a:schemeClr val="bg1"/>
                </a:solidFill>
                <a:latin typeface="Sharp Sans No1 Semibold" pitchFamily="50" charset="0"/>
                <a:ea typeface="Sharp Sans No1 Semibold" pitchFamily="50" charset="0"/>
                <a:cs typeface="Sharp Sans No1 Semibold" pitchFamily="50" charset="0"/>
              </a:defRPr>
            </a:lvl1pPr>
          </a:lstStyle>
          <a:p>
            <a:r>
              <a:rPr lang="en-GB" dirty="0"/>
              <a:t>wilberforce.co.uk</a:t>
            </a:r>
          </a:p>
        </p:txBody>
      </p:sp>
      <p:sp>
        <p:nvSpPr>
          <p:cNvPr id="21" name="TextBox 20">
            <a:extLst>
              <a:ext uri="{FF2B5EF4-FFF2-40B4-BE49-F238E27FC236}">
                <a16:creationId xmlns:a16="http://schemas.microsoft.com/office/drawing/2014/main" id="{083CB86A-DB60-4BF9-BF7B-0F7C5FE7E9DC}"/>
              </a:ext>
            </a:extLst>
          </p:cNvPr>
          <p:cNvSpPr txBox="1"/>
          <p:nvPr userDrawn="1"/>
        </p:nvSpPr>
        <p:spPr>
          <a:xfrm>
            <a:off x="8107893" y="272089"/>
            <a:ext cx="1093889" cy="338554"/>
          </a:xfrm>
          <a:prstGeom prst="rect">
            <a:avLst/>
          </a:prstGeom>
          <a:noFill/>
        </p:spPr>
        <p:txBody>
          <a:bodyPr wrap="square" rtlCol="0">
            <a:spAutoFit/>
          </a:bodyPr>
          <a:lstStyle/>
          <a:p>
            <a:r>
              <a:rPr lang="en-GB" sz="1600" dirty="0">
                <a:solidFill>
                  <a:schemeClr val="bg1"/>
                </a:solidFill>
                <a:latin typeface="Sharp Sans No1 Semibold" pitchFamily="50" charset="0"/>
                <a:ea typeface="Sharp Sans No1 Semibold" pitchFamily="50" charset="0"/>
                <a:cs typeface="Sharp Sans No1 Semibold" pitchFamily="50" charset="0"/>
              </a:rPr>
              <a:t>Follow</a:t>
            </a:r>
            <a:r>
              <a:rPr lang="en-GB" sz="1600" baseline="0" dirty="0">
                <a:solidFill>
                  <a:schemeClr val="bg1"/>
                </a:solidFill>
                <a:latin typeface="Sharp Sans No1 Semibold" pitchFamily="50" charset="0"/>
                <a:ea typeface="Sharp Sans No1 Semibold" pitchFamily="50" charset="0"/>
                <a:cs typeface="Sharp Sans No1 Semibold" pitchFamily="50" charset="0"/>
              </a:rPr>
              <a:t> us:</a:t>
            </a:r>
            <a:endParaRPr lang="en-GB" sz="1600" dirty="0">
              <a:solidFill>
                <a:schemeClr val="bg1"/>
              </a:solidFill>
              <a:latin typeface="Sharp Sans No1 Semibold" pitchFamily="50" charset="0"/>
              <a:ea typeface="Sharp Sans No1 Semibold" pitchFamily="50" charset="0"/>
              <a:cs typeface="Sharp Sans No1 Semibold" pitchFamily="50" charset="0"/>
            </a:endParaRPr>
          </a:p>
        </p:txBody>
      </p:sp>
      <p:sp>
        <p:nvSpPr>
          <p:cNvPr id="23" name="TextBox 22">
            <a:extLst>
              <a:ext uri="{FF2B5EF4-FFF2-40B4-BE49-F238E27FC236}">
                <a16:creationId xmlns:a16="http://schemas.microsoft.com/office/drawing/2014/main" id="{7621FD17-7A07-4AB0-9E1B-304AD7C5EF69}"/>
              </a:ext>
            </a:extLst>
          </p:cNvPr>
          <p:cNvSpPr txBox="1"/>
          <p:nvPr userDrawn="1"/>
        </p:nvSpPr>
        <p:spPr>
          <a:xfrm>
            <a:off x="10191533" y="285041"/>
            <a:ext cx="1864480" cy="338554"/>
          </a:xfrm>
          <a:prstGeom prst="rect">
            <a:avLst/>
          </a:prstGeom>
          <a:noFill/>
        </p:spPr>
        <p:txBody>
          <a:bodyPr wrap="square" rtlCol="0">
            <a:spAutoFit/>
          </a:bodyPr>
          <a:lstStyle/>
          <a:p>
            <a:r>
              <a:rPr lang="en-GB" sz="1600" dirty="0">
                <a:solidFill>
                  <a:schemeClr val="bg1"/>
                </a:solidFill>
                <a:latin typeface="Sharp Sans No1 Semibold" pitchFamily="50" charset="0"/>
                <a:ea typeface="Sharp Sans No1 Semibold" pitchFamily="50" charset="0"/>
                <a:cs typeface="Sharp Sans No1 Semibold" pitchFamily="50" charset="0"/>
              </a:rPr>
              <a:t>@WilberforceCh</a:t>
            </a:r>
          </a:p>
        </p:txBody>
      </p:sp>
      <p:cxnSp>
        <p:nvCxnSpPr>
          <p:cNvPr id="24" name="Straight Connector 23">
            <a:extLst>
              <a:ext uri="{FF2B5EF4-FFF2-40B4-BE49-F238E27FC236}">
                <a16:creationId xmlns:a16="http://schemas.microsoft.com/office/drawing/2014/main" id="{AAA31BE3-EAFF-4B9C-B326-3D8CAE3623FF}"/>
              </a:ext>
            </a:extLst>
          </p:cNvPr>
          <p:cNvCxnSpPr/>
          <p:nvPr userDrawn="1"/>
        </p:nvCxnSpPr>
        <p:spPr>
          <a:xfrm>
            <a:off x="9666734" y="185731"/>
            <a:ext cx="0" cy="36966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2" descr="Free White Linkedin Icon - Download White Linkedin Icon">
            <a:extLst>
              <a:ext uri="{FF2B5EF4-FFF2-40B4-BE49-F238E27FC236}">
                <a16:creationId xmlns:a16="http://schemas.microsoft.com/office/drawing/2014/main" id="{6F59FA5E-27AC-4543-AC7F-7F0B0E0335AD}"/>
              </a:ext>
            </a:extLst>
          </p:cNvPr>
          <p:cNvPicPr>
            <a:picLocks noChangeAspect="1" noChangeArrowheads="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9191647" y="185731"/>
            <a:ext cx="361406" cy="361406"/>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descr="A close up of a logo&#10;&#10;Description automatically generated">
            <a:extLst>
              <a:ext uri="{FF2B5EF4-FFF2-40B4-BE49-F238E27FC236}">
                <a16:creationId xmlns:a16="http://schemas.microsoft.com/office/drawing/2014/main" id="{CDBA5B92-C85E-4A46-8AAE-7F62357A308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9797856" y="184352"/>
            <a:ext cx="361406" cy="361406"/>
          </a:xfrm>
          <a:prstGeom prst="rect">
            <a:avLst/>
          </a:prstGeom>
        </p:spPr>
      </p:pic>
      <p:sp>
        <p:nvSpPr>
          <p:cNvPr id="3" name="Text Placeholder 2">
            <a:extLst>
              <a:ext uri="{FF2B5EF4-FFF2-40B4-BE49-F238E27FC236}">
                <a16:creationId xmlns:a16="http://schemas.microsoft.com/office/drawing/2014/main" id="{1C6EA468-D3FE-4319-A382-BCF89C2B9114}"/>
              </a:ext>
            </a:extLst>
          </p:cNvPr>
          <p:cNvSpPr>
            <a:spLocks noGrp="1"/>
          </p:cNvSpPr>
          <p:nvPr>
            <p:ph type="body" sz="quarter" idx="15" hasCustomPrompt="1"/>
          </p:nvPr>
        </p:nvSpPr>
        <p:spPr>
          <a:xfrm>
            <a:off x="3551464" y="2284419"/>
            <a:ext cx="5908675" cy="1144581"/>
          </a:xfrm>
        </p:spPr>
        <p:txBody>
          <a:bodyPr>
            <a:normAutofit/>
          </a:bodyPr>
          <a:lstStyle>
            <a:lvl1pPr marL="0" indent="0" algn="ctr">
              <a:buNone/>
              <a:defRPr sz="6600">
                <a:solidFill>
                  <a:srgbClr val="1A3C34"/>
                </a:solidFill>
              </a:defRPr>
            </a:lvl1pPr>
          </a:lstStyle>
          <a:p>
            <a:pPr lvl="0"/>
            <a:r>
              <a:rPr lang="en-GB" dirty="0"/>
              <a:t>Thank you</a:t>
            </a:r>
          </a:p>
        </p:txBody>
      </p:sp>
    </p:spTree>
    <p:extLst>
      <p:ext uri="{BB962C8B-B14F-4D97-AF65-F5344CB8AC3E}">
        <p14:creationId xmlns:p14="http://schemas.microsoft.com/office/powerpoint/2010/main" val="3730466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B3F45B-F366-47CF-A5A3-D660AC177C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3252CE-225F-4DDA-9973-EEFC891861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DB53FA-C142-4533-B12B-2827D11316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FFB6A-E352-44F6-BF8C-C9C69D1E39B2}" type="datetimeFigureOut">
              <a:rPr lang="en-GB" smtClean="0"/>
              <a:t>20/04/2021</a:t>
            </a:fld>
            <a:endParaRPr lang="en-GB" dirty="0"/>
          </a:p>
        </p:txBody>
      </p:sp>
      <p:sp>
        <p:nvSpPr>
          <p:cNvPr id="5" name="Footer Placeholder 4">
            <a:extLst>
              <a:ext uri="{FF2B5EF4-FFF2-40B4-BE49-F238E27FC236}">
                <a16:creationId xmlns:a16="http://schemas.microsoft.com/office/drawing/2014/main" id="{251561CC-FA0A-4C28-BBB6-48451301C3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103CEE57-02FF-48E1-9BA0-BCBEB916B0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30182-4ED4-42A0-AB2D-909D8F4592E1}" type="slidenum">
              <a:rPr lang="en-GB" smtClean="0"/>
              <a:t>‹#›</a:t>
            </a:fld>
            <a:endParaRPr lang="en-GB" dirty="0"/>
          </a:p>
        </p:txBody>
      </p:sp>
    </p:spTree>
    <p:extLst>
      <p:ext uri="{BB962C8B-B14F-4D97-AF65-F5344CB8AC3E}">
        <p14:creationId xmlns:p14="http://schemas.microsoft.com/office/powerpoint/2010/main" val="3707956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E133C7E-DAEB-45BF-A0E3-A1985E5CB0F7}"/>
              </a:ext>
            </a:extLst>
          </p:cNvPr>
          <p:cNvSpPr>
            <a:spLocks noGrp="1"/>
          </p:cNvSpPr>
          <p:nvPr>
            <p:ph type="body" sz="quarter" idx="13"/>
          </p:nvPr>
        </p:nvSpPr>
        <p:spPr>
          <a:xfrm>
            <a:off x="1785642" y="4617720"/>
            <a:ext cx="9831718" cy="1305560"/>
          </a:xfrm>
        </p:spPr>
        <p:txBody>
          <a:bodyPr>
            <a:normAutofit/>
          </a:bodyPr>
          <a:lstStyle/>
          <a:p>
            <a:r>
              <a:rPr lang="en-GB" sz="3600" dirty="0"/>
              <a:t>David Pollard, Wilberforce Chambers</a:t>
            </a:r>
          </a:p>
          <a:p>
            <a:r>
              <a:rPr lang="en-US" sz="3600" dirty="0"/>
              <a:t>20 April 2021 </a:t>
            </a:r>
            <a:endParaRPr lang="en-GB" sz="3600" dirty="0"/>
          </a:p>
        </p:txBody>
      </p:sp>
      <p:sp>
        <p:nvSpPr>
          <p:cNvPr id="3" name="Text Placeholder 2">
            <a:extLst>
              <a:ext uri="{FF2B5EF4-FFF2-40B4-BE49-F238E27FC236}">
                <a16:creationId xmlns:a16="http://schemas.microsoft.com/office/drawing/2014/main" id="{473356C3-3C1D-495C-94A2-E0CE8C0D6365}"/>
              </a:ext>
            </a:extLst>
          </p:cNvPr>
          <p:cNvSpPr>
            <a:spLocks noGrp="1"/>
          </p:cNvSpPr>
          <p:nvPr>
            <p:ph type="body" sz="quarter" idx="15"/>
          </p:nvPr>
        </p:nvSpPr>
        <p:spPr>
          <a:xfrm>
            <a:off x="1994522" y="934721"/>
            <a:ext cx="9352998" cy="1393802"/>
          </a:xfrm>
        </p:spPr>
        <p:txBody>
          <a:bodyPr/>
          <a:lstStyle/>
          <a:p>
            <a:r>
              <a:rPr lang="en-US" sz="4000" dirty="0"/>
              <a:t>Pensions Law technical bites:</a:t>
            </a:r>
          </a:p>
          <a:p>
            <a:r>
              <a:rPr lang="en-US" sz="4000" dirty="0"/>
              <a:t>New Crimes, Fines and Penalties </a:t>
            </a:r>
            <a:br>
              <a:rPr lang="en-US" sz="4000" dirty="0"/>
            </a:br>
            <a:r>
              <a:rPr lang="en-US" sz="4000" dirty="0"/>
              <a:t>under PSA 2021</a:t>
            </a:r>
          </a:p>
          <a:p>
            <a:endParaRPr lang="en-US" sz="5400" dirty="0"/>
          </a:p>
          <a:p>
            <a:r>
              <a:rPr lang="en-US" sz="5400" dirty="0"/>
              <a:t>(3) Reasonable Excuse</a:t>
            </a:r>
            <a:endParaRPr lang="en-GB" sz="5400" dirty="0"/>
          </a:p>
        </p:txBody>
      </p:sp>
    </p:spTree>
    <p:extLst>
      <p:ext uri="{BB962C8B-B14F-4D97-AF65-F5344CB8AC3E}">
        <p14:creationId xmlns:p14="http://schemas.microsoft.com/office/powerpoint/2010/main" val="2426067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r>
              <a:rPr lang="en-US" sz="2400" dirty="0"/>
              <a:t>Onus on proving no reasonable excuse is with prosecutor</a:t>
            </a:r>
          </a:p>
          <a:p>
            <a:r>
              <a:rPr lang="en-US" sz="2400" dirty="0"/>
              <a:t>Wording of sections</a:t>
            </a:r>
          </a:p>
          <a:p>
            <a:pPr lvl="1"/>
            <a:r>
              <a:rPr lang="en-US" dirty="0"/>
              <a:t>Contrast other sections: “failed to take all such steps as are reasonable” – PA 1995, s49(6) or PA 2004, s228(4)(a)</a:t>
            </a:r>
          </a:p>
          <a:p>
            <a:pPr lvl="1"/>
            <a:endParaRPr lang="en-US" dirty="0"/>
          </a:p>
          <a:p>
            <a:r>
              <a:rPr lang="en-US" sz="2400" dirty="0"/>
              <a:t>Dr Therese Coffey, Secretary of State </a:t>
            </a:r>
            <a:r>
              <a:rPr lang="en-US" sz="1600" dirty="0"/>
              <a:t>(House of Commons, 7 Oct 2020, col 910):</a:t>
            </a:r>
            <a:endParaRPr lang="en-US" dirty="0"/>
          </a:p>
          <a:p>
            <a:pPr marL="457189" lvl="1" indent="0">
              <a:buNone/>
            </a:pPr>
            <a:r>
              <a:rPr lang="en-US" dirty="0"/>
              <a:t>“it will be for the regulator to prove that the act was not reasonable”</a:t>
            </a:r>
          </a:p>
          <a:p>
            <a:pPr marL="609585" indent="-609585">
              <a:buAutoNum type="arabicPeriod"/>
            </a:pPr>
            <a:endParaRPr lang="en-US" dirty="0"/>
          </a:p>
          <a:p>
            <a:pPr marL="0" indent="0">
              <a:buNone/>
            </a:pPr>
            <a:endParaRPr lang="en-US" sz="1600" dirty="0"/>
          </a:p>
        </p:txBody>
      </p:sp>
    </p:spTree>
    <p:extLst>
      <p:ext uri="{BB962C8B-B14F-4D97-AF65-F5344CB8AC3E}">
        <p14:creationId xmlns:p14="http://schemas.microsoft.com/office/powerpoint/2010/main" val="874614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r>
              <a:rPr lang="en-US" sz="2400" b="1" dirty="0"/>
              <a:t>What is a “reasonable excuse”?: </a:t>
            </a:r>
            <a:r>
              <a:rPr lang="en-US" sz="2400" b="1" i="1" dirty="0"/>
              <a:t>R v G </a:t>
            </a:r>
            <a:r>
              <a:rPr lang="en-US" sz="2400" b="1" dirty="0"/>
              <a:t>[2009] UKHL 13</a:t>
            </a:r>
          </a:p>
          <a:p>
            <a:r>
              <a:rPr lang="en-US" sz="1600" dirty="0"/>
              <a:t>Lord Rodger:</a:t>
            </a:r>
          </a:p>
          <a:p>
            <a:r>
              <a:rPr lang="en-US" sz="1600" dirty="0"/>
              <a:t>81. It is comparatively easy to identify examples of excuses which could never be regarded as reasonable. It is similarly easy to give examples of excuses which everyone would regard as reasonable – the person who finds the disk on the train and immediately takes it to the nearest police officer obviously has a reasonable excuse for possessing the disk; as does the site manager, in Mr Perry’s example, who mistakenly picks up plans of the layout of the Bank of England along with his newspaper. Mr Perry suggested that the defence should be construed narrowly so as to confine it to cases such as these. He pointed to </a:t>
            </a:r>
            <a:r>
              <a:rPr lang="en-US" sz="1600" i="1" dirty="0"/>
              <a:t>R v Lennard </a:t>
            </a:r>
            <a:r>
              <a:rPr lang="en-US" sz="1600" dirty="0"/>
              <a:t>[1973] 1 WLR 483, 487 where the Court of Appeal had indicated that </a:t>
            </a:r>
            <a:r>
              <a:rPr lang="en-US" sz="1600" b="1" dirty="0"/>
              <a:t>only a very narrow range of circumstances could amount to a reasonable excuse for refusing to give a sample of blood or urine</a:t>
            </a:r>
            <a:r>
              <a:rPr lang="en-US" sz="1600" dirty="0"/>
              <a:t>. </a:t>
            </a:r>
          </a:p>
          <a:p>
            <a:r>
              <a:rPr lang="en-US" sz="1600" dirty="0"/>
              <a:t>But that approach is only possible because the circumstances giving rise to the offence are always essentially similar and so it is possible to envisage what could be a reasonable excuse for doing what it prohibits. </a:t>
            </a:r>
          </a:p>
          <a:p>
            <a:r>
              <a:rPr lang="en-US" sz="1600" dirty="0"/>
              <a:t>By contrast, under the Prevention of Crime Act 1953 and the Criminal Law (Consolidation) (Scotland) Act 1995 the </a:t>
            </a:r>
            <a:r>
              <a:rPr lang="en-US" sz="1600" b="1" dirty="0"/>
              <a:t>circumstances</a:t>
            </a:r>
            <a:r>
              <a:rPr lang="en-US" sz="1600" dirty="0"/>
              <a:t> in which people may have an offensive weapon in a public place </a:t>
            </a:r>
            <a:r>
              <a:rPr lang="en-US" sz="1600" b="1" dirty="0"/>
              <a:t>are many and various. </a:t>
            </a:r>
          </a:p>
          <a:p>
            <a:r>
              <a:rPr lang="en-US" sz="1600" dirty="0"/>
              <a:t>So the courts have recognised that any decision on whether an accused had a reasonable excuse must </a:t>
            </a:r>
            <a:r>
              <a:rPr lang="en-US" sz="1600" b="1" dirty="0"/>
              <a:t>depend on the particular circumstances </a:t>
            </a:r>
            <a:r>
              <a:rPr lang="en-US" sz="1600" dirty="0"/>
              <a:t>of the case. For example, a male stripper dressed as a police officer, who was waiting outside for his performance to begin, was held to have a reasonable excuse for carrying a truncheon in a public place: </a:t>
            </a:r>
            <a:r>
              <a:rPr lang="en-US" sz="1600" i="1" dirty="0"/>
              <a:t>Frame v Kennedy </a:t>
            </a:r>
            <a:r>
              <a:rPr lang="en-US" sz="1600" dirty="0"/>
              <a:t>2008 SCCR 382. </a:t>
            </a:r>
          </a:p>
          <a:p>
            <a:pPr marL="0" indent="0">
              <a:buNone/>
            </a:pPr>
            <a:endParaRPr lang="en-US" sz="1600" dirty="0"/>
          </a:p>
        </p:txBody>
      </p:sp>
    </p:spTree>
    <p:extLst>
      <p:ext uri="{BB962C8B-B14F-4D97-AF65-F5344CB8AC3E}">
        <p14:creationId xmlns:p14="http://schemas.microsoft.com/office/powerpoint/2010/main" val="40847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r>
              <a:rPr lang="en-US" sz="2400" b="1" dirty="0"/>
              <a:t>What is a “reasonable excuse”?: </a:t>
            </a:r>
            <a:r>
              <a:rPr lang="en-US" sz="2400" b="1" i="1" dirty="0"/>
              <a:t>R v G </a:t>
            </a:r>
            <a:r>
              <a:rPr lang="en-US" sz="2400" b="1" dirty="0"/>
              <a:t>[2009] UKHL 13</a:t>
            </a:r>
          </a:p>
          <a:p>
            <a:r>
              <a:rPr lang="en-US" sz="2000" dirty="0"/>
              <a:t>Lord Rodger in </a:t>
            </a:r>
            <a:r>
              <a:rPr lang="en-US" sz="2000" i="1" dirty="0"/>
              <a:t>R v G</a:t>
            </a:r>
            <a:r>
              <a:rPr lang="en-US" sz="2000" dirty="0"/>
              <a:t>:</a:t>
            </a:r>
          </a:p>
          <a:p>
            <a:r>
              <a:rPr lang="en-US" sz="2000" dirty="0"/>
              <a:t>81. ….</a:t>
            </a:r>
          </a:p>
          <a:p>
            <a:r>
              <a:rPr lang="en-US" sz="2000" dirty="0"/>
              <a:t>Similarly, the circumstances which may give rise to a s 58(1) offence are many and various. So it is impossible to envisage everything that could amount to a reasonable excuse for doing what it prohibits. </a:t>
            </a:r>
          </a:p>
          <a:p>
            <a:r>
              <a:rPr lang="en-US" sz="2000" dirty="0"/>
              <a:t>Ultimately, in this middle range of cases, whether or not an excuse is reasonable has to be </a:t>
            </a:r>
            <a:r>
              <a:rPr lang="en-US" sz="2000" b="1" dirty="0">
                <a:solidFill>
                  <a:srgbClr val="FF0000"/>
                </a:solidFill>
              </a:rPr>
              <a:t>determined in the light of the particular facts and circumstances</a:t>
            </a:r>
            <a:r>
              <a:rPr lang="en-US" sz="2000" b="1" dirty="0"/>
              <a:t> </a:t>
            </a:r>
            <a:r>
              <a:rPr lang="en-US" sz="2000" dirty="0"/>
              <a:t>of the individual case. Unless the judge is satisfied that no reasonable jury could regard the defendant's excuse as reasonable, the judge must leave the matter for the jury to decide. </a:t>
            </a:r>
          </a:p>
          <a:p>
            <a:r>
              <a:rPr lang="en-US" sz="2000" dirty="0"/>
              <a:t>When doing so, if appropriate, the judge may indicate factors in the particular case which the jury might find useful when considering the issue—such as the defendant's age, his background, his associates, his way of life, the precise circumstances in which he collected or recorded the information, and the length of time for which he possessed it.</a:t>
            </a:r>
            <a:r>
              <a:rPr lang="en-US" sz="2400" dirty="0"/>
              <a:t> </a:t>
            </a:r>
          </a:p>
          <a:p>
            <a:endParaRPr lang="en-US" sz="2400" b="1" dirty="0"/>
          </a:p>
          <a:p>
            <a:pPr marL="0" indent="0">
              <a:buNone/>
            </a:pPr>
            <a:endParaRPr lang="en-US" sz="1600" dirty="0"/>
          </a:p>
        </p:txBody>
      </p:sp>
    </p:spTree>
    <p:extLst>
      <p:ext uri="{BB962C8B-B14F-4D97-AF65-F5344CB8AC3E}">
        <p14:creationId xmlns:p14="http://schemas.microsoft.com/office/powerpoint/2010/main" val="3030567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 defendant specific?</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pPr marL="0" indent="0">
              <a:buNone/>
            </a:pPr>
            <a:r>
              <a:rPr lang="en-US" sz="2800" dirty="0"/>
              <a:t>Presumably reasonable excuse involves:</a:t>
            </a:r>
          </a:p>
          <a:p>
            <a:pPr marL="342900" indent="-342900">
              <a:buFont typeface="Arial" panose="020B0604020202020204" pitchFamily="34" charset="0"/>
              <a:buChar char="•"/>
            </a:pPr>
            <a:r>
              <a:rPr lang="en-US" sz="2800" dirty="0"/>
              <a:t>Looking at position of defendant at the time of the act/failure to act; and </a:t>
            </a:r>
          </a:p>
          <a:p>
            <a:pPr marL="342900" indent="-342900">
              <a:buFont typeface="Arial" panose="020B0604020202020204" pitchFamily="34" charset="0"/>
              <a:buChar char="•"/>
            </a:pPr>
            <a:r>
              <a:rPr lang="en-US" sz="2800" dirty="0"/>
              <a:t>Looks at what is reasonable for the defendant – ie a reasonable person in the position of the defendant</a:t>
            </a:r>
          </a:p>
          <a:p>
            <a:pPr marL="0" indent="0">
              <a:buNone/>
            </a:pPr>
            <a:r>
              <a:rPr lang="en-US" sz="2800" dirty="0"/>
              <a:t>Likely to be easier for a reasonable excuse if the defendant:</a:t>
            </a:r>
          </a:p>
          <a:p>
            <a:pPr marL="342900" indent="-342900">
              <a:buFont typeface="Arial" panose="020B0604020202020204" pitchFamily="34" charset="0"/>
              <a:buChar char="•"/>
            </a:pPr>
            <a:r>
              <a:rPr lang="en-US" sz="2800" dirty="0"/>
              <a:t>is acting in its/his/her own interest and </a:t>
            </a:r>
          </a:p>
          <a:p>
            <a:pPr marL="342900" indent="-342900">
              <a:buFont typeface="Arial" panose="020B0604020202020204" pitchFamily="34" charset="0"/>
              <a:buChar char="•"/>
            </a:pPr>
            <a:r>
              <a:rPr lang="en-US" sz="2800" dirty="0"/>
              <a:t>has no other separate duty to employer or pension scheme </a:t>
            </a:r>
          </a:p>
        </p:txBody>
      </p:sp>
    </p:spTree>
    <p:extLst>
      <p:ext uri="{BB962C8B-B14F-4D97-AF65-F5344CB8AC3E}">
        <p14:creationId xmlns:p14="http://schemas.microsoft.com/office/powerpoint/2010/main" val="2733810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Three main risks</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003178" y="1272438"/>
            <a:ext cx="10784736" cy="5626202"/>
          </a:xfrm>
        </p:spPr>
        <p:txBody>
          <a:bodyPr>
            <a:noAutofit/>
          </a:bodyPr>
          <a:lstStyle/>
          <a:p>
            <a:pPr marL="685800" lvl="2" indent="0">
              <a:buNone/>
            </a:pPr>
            <a:r>
              <a:rPr lang="en-US" sz="2400" dirty="0"/>
              <a:t>Three main risks:</a:t>
            </a:r>
          </a:p>
          <a:p>
            <a:pPr marL="685800" lvl="2" indent="0">
              <a:buNone/>
            </a:pPr>
            <a:endParaRPr lang="en-US" sz="2400" dirty="0"/>
          </a:p>
          <a:p>
            <a:pPr lvl="2" indent="-457200">
              <a:buAutoNum type="arabicPeriod"/>
            </a:pPr>
            <a:r>
              <a:rPr lang="en-US" sz="2400" dirty="0"/>
              <a:t>          TPR decides to investigate </a:t>
            </a:r>
          </a:p>
          <a:p>
            <a:pPr marL="1143000" lvl="3" indent="0">
              <a:buNone/>
            </a:pPr>
            <a:r>
              <a:rPr lang="en-US" sz="2200" dirty="0"/>
              <a:t>                   (may be prompted by trustees or by notifications from employer)</a:t>
            </a:r>
          </a:p>
          <a:p>
            <a:pPr marL="685800" lvl="2" indent="0">
              <a:buNone/>
            </a:pPr>
            <a:endParaRPr lang="en-US" sz="2400" dirty="0"/>
          </a:p>
          <a:p>
            <a:pPr marL="685800" lvl="2" indent="0">
              <a:buNone/>
            </a:pPr>
            <a:r>
              <a:rPr lang="en-US" sz="2400" dirty="0"/>
              <a:t>2.	TPR decides to prosecute/institute financial penalty process</a:t>
            </a:r>
          </a:p>
          <a:p>
            <a:pPr marL="685800" lvl="2" indent="0">
              <a:buNone/>
            </a:pPr>
            <a:endParaRPr lang="en-US" sz="2400" dirty="0"/>
          </a:p>
          <a:p>
            <a:pPr marL="685800" lvl="2" indent="0">
              <a:buNone/>
            </a:pPr>
            <a:r>
              <a:rPr lang="en-US" sz="2400" dirty="0"/>
              <a:t>3.	Court convicts or financial penalty issued.</a:t>
            </a:r>
          </a:p>
          <a:p>
            <a:pPr marL="685800" lvl="2" indent="0">
              <a:buNone/>
            </a:pPr>
            <a:endParaRPr lang="en-US" sz="2400" dirty="0"/>
          </a:p>
          <a:p>
            <a:pPr marL="685800" lvl="2" indent="0">
              <a:buNone/>
            </a:pPr>
            <a:r>
              <a:rPr lang="en-US" sz="2400" dirty="0"/>
              <a:t>Target is likely to incur significant costs at all three stages.</a:t>
            </a:r>
          </a:p>
          <a:p>
            <a:pPr marL="685800" lvl="2" indent="0">
              <a:buNone/>
            </a:pPr>
            <a:endParaRPr lang="en-US" sz="2400" dirty="0"/>
          </a:p>
          <a:p>
            <a:pPr marL="685800" lvl="2" indent="0">
              <a:buNone/>
            </a:pPr>
            <a:endParaRPr lang="en-US" sz="1400" dirty="0"/>
          </a:p>
          <a:p>
            <a:pPr marL="685800" lvl="2" indent="0">
              <a:buNone/>
            </a:pPr>
            <a:endParaRPr lang="en-US" sz="1400" dirty="0"/>
          </a:p>
          <a:p>
            <a:pPr marL="685800" lvl="2" indent="0">
              <a:buNone/>
            </a:pPr>
            <a:endParaRPr lang="en-US" sz="1400" dirty="0"/>
          </a:p>
          <a:p>
            <a:pPr marL="685800" lvl="2" indent="0">
              <a:buNone/>
            </a:pPr>
            <a:endParaRPr lang="en-US" sz="1400" dirty="0"/>
          </a:p>
          <a:p>
            <a:pPr marL="685800" lvl="2" indent="0">
              <a:buNone/>
            </a:pPr>
            <a:endParaRPr lang="en-US" sz="2000" dirty="0"/>
          </a:p>
          <a:p>
            <a:pPr marL="685800" lvl="2" indent="0">
              <a:buNone/>
            </a:pPr>
            <a:endParaRPr lang="en-US" dirty="0"/>
          </a:p>
          <a:p>
            <a:pPr marL="685800" lvl="2" indent="0">
              <a:buNone/>
            </a:pPr>
            <a:endParaRPr lang="en-US" sz="2000" dirty="0"/>
          </a:p>
          <a:p>
            <a:pPr marL="0" indent="0">
              <a:buNone/>
            </a:pPr>
            <a:endParaRPr lang="en-US" sz="1600" dirty="0"/>
          </a:p>
        </p:txBody>
      </p:sp>
    </p:spTree>
    <p:extLst>
      <p:ext uri="{BB962C8B-B14F-4D97-AF65-F5344CB8AC3E}">
        <p14:creationId xmlns:p14="http://schemas.microsoft.com/office/powerpoint/2010/main" val="1467026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003178" y="1272438"/>
            <a:ext cx="10784736" cy="5626202"/>
          </a:xfrm>
        </p:spPr>
        <p:txBody>
          <a:bodyPr>
            <a:noAutofit/>
          </a:bodyPr>
          <a:lstStyle/>
          <a:p>
            <a:pPr marL="685800" lvl="2" indent="0">
              <a:buNone/>
            </a:pPr>
            <a:r>
              <a:rPr lang="en-US" sz="2400" dirty="0"/>
              <a:t>No express defence that (say):</a:t>
            </a:r>
          </a:p>
          <a:p>
            <a:pPr marL="1143000" lvl="3" indent="0">
              <a:buNone/>
            </a:pPr>
            <a:r>
              <a:rPr lang="en-US" sz="2200" dirty="0"/>
              <a:t>o	took professional advice; or </a:t>
            </a:r>
          </a:p>
          <a:p>
            <a:pPr marL="1143000" lvl="3" indent="0">
              <a:buNone/>
            </a:pPr>
            <a:r>
              <a:rPr lang="en-US" sz="2200" dirty="0"/>
              <a:t>o	consulted the Regulator; or</a:t>
            </a:r>
          </a:p>
          <a:p>
            <a:pPr marL="1143000" lvl="3" indent="0">
              <a:buNone/>
            </a:pPr>
            <a:r>
              <a:rPr lang="en-US" sz="2200" dirty="0"/>
              <a:t>o	consulted the trustees; or  </a:t>
            </a:r>
          </a:p>
          <a:p>
            <a:pPr marL="1143000" lvl="3" indent="0">
              <a:buNone/>
            </a:pPr>
            <a:r>
              <a:rPr lang="en-US" sz="2200" dirty="0"/>
              <a:t>o	the person was acting in own interests; or </a:t>
            </a:r>
          </a:p>
          <a:p>
            <a:pPr marL="1143000" lvl="3" indent="0">
              <a:buNone/>
            </a:pPr>
            <a:r>
              <a:rPr lang="en-US" sz="2200" dirty="0"/>
              <a:t>o	the adverse impact on pension scheme was not primary aim of person</a:t>
            </a:r>
          </a:p>
          <a:p>
            <a:pPr marL="685800" lvl="2" indent="0">
              <a:buNone/>
            </a:pPr>
            <a:r>
              <a:rPr lang="en-US" sz="2400" dirty="0"/>
              <a:t>But the above are likely to be factors reducing the risks </a:t>
            </a:r>
          </a:p>
          <a:p>
            <a:pPr marL="685800" lvl="2" indent="0">
              <a:buNone/>
            </a:pPr>
            <a:r>
              <a:rPr lang="en-US" sz="2400" dirty="0"/>
              <a:t>           (see Risk Phases 1, 2 and 3 above)</a:t>
            </a:r>
          </a:p>
          <a:p>
            <a:pPr marL="685800" lvl="2" indent="0">
              <a:buNone/>
            </a:pPr>
            <a:r>
              <a:rPr lang="en-US" sz="2400" dirty="0"/>
              <a:t>•	Some comments from current government/Regulator that only seeking to catch outrageous actors.  </a:t>
            </a:r>
          </a:p>
          <a:p>
            <a:pPr marL="1143000" lvl="3" indent="0">
              <a:buNone/>
            </a:pPr>
            <a:r>
              <a:rPr lang="en-US" sz="2200" dirty="0"/>
              <a:t>Not clear how far these can be relied on in practice.</a:t>
            </a:r>
          </a:p>
          <a:p>
            <a:pPr marL="685800" lvl="2" indent="0">
              <a:buNone/>
            </a:pPr>
            <a:r>
              <a:rPr lang="en-US" sz="2400" dirty="0"/>
              <a:t>•	Regulator suggests that written records should be kept of decision making and advice received.</a:t>
            </a:r>
          </a:p>
          <a:p>
            <a:pPr marL="685800" lvl="2" indent="0">
              <a:buNone/>
            </a:pPr>
            <a:endParaRPr lang="en-US" sz="1400" dirty="0"/>
          </a:p>
          <a:p>
            <a:pPr marL="685800" lvl="2" indent="0">
              <a:buNone/>
            </a:pPr>
            <a:endParaRPr lang="en-US" sz="1400" dirty="0"/>
          </a:p>
          <a:p>
            <a:pPr marL="685800" lvl="2" indent="0">
              <a:buNone/>
            </a:pPr>
            <a:endParaRPr lang="en-US" sz="2000" dirty="0"/>
          </a:p>
          <a:p>
            <a:pPr marL="685800" lvl="2" indent="0">
              <a:buNone/>
            </a:pPr>
            <a:endParaRPr lang="en-US" dirty="0"/>
          </a:p>
          <a:p>
            <a:pPr marL="685800" lvl="2" indent="0">
              <a:buNone/>
            </a:pPr>
            <a:endParaRPr lang="en-US" sz="2000" dirty="0"/>
          </a:p>
          <a:p>
            <a:pPr marL="0" indent="0">
              <a:buNone/>
            </a:pPr>
            <a:endParaRPr lang="en-US" sz="1600" dirty="0"/>
          </a:p>
        </p:txBody>
      </p:sp>
    </p:spTree>
    <p:extLst>
      <p:ext uri="{BB962C8B-B14F-4D97-AF65-F5344CB8AC3E}">
        <p14:creationId xmlns:p14="http://schemas.microsoft.com/office/powerpoint/2010/main" val="4136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TPR Prosecution policy</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916264" y="1272438"/>
            <a:ext cx="9871650" cy="5626202"/>
          </a:xfrm>
        </p:spPr>
        <p:txBody>
          <a:bodyPr>
            <a:noAutofit/>
          </a:bodyPr>
          <a:lstStyle/>
          <a:p>
            <a:r>
              <a:rPr lang="en-US" dirty="0"/>
              <a:t>TPR intends to issue a prosecution policy for criminal offences</a:t>
            </a:r>
          </a:p>
          <a:p>
            <a:pPr marL="342900" indent="-342900">
              <a:buFont typeface="Arial" panose="020B0604020202020204" pitchFamily="34" charset="0"/>
              <a:buChar char="•"/>
            </a:pPr>
            <a:r>
              <a:rPr lang="en-US" sz="2400" dirty="0"/>
              <a:t>a draft was issued in March</a:t>
            </a:r>
          </a:p>
          <a:p>
            <a:pPr marL="342900" indent="-342900">
              <a:buFont typeface="Arial" panose="020B0604020202020204" pitchFamily="34" charset="0"/>
              <a:buChar char="•"/>
            </a:pPr>
            <a:endParaRPr lang="en-GB" sz="2400" dirty="0"/>
          </a:p>
          <a:p>
            <a:pPr lvl="1"/>
            <a:r>
              <a:rPr lang="en-GB" sz="2800" dirty="0"/>
              <a:t>Will give some guidance – mainly helpful as to stages 1 and 2</a:t>
            </a:r>
          </a:p>
          <a:p>
            <a:pPr lvl="1"/>
            <a:r>
              <a:rPr lang="en-US" sz="2800" dirty="0"/>
              <a:t>But unlikely to be binding or give rise to a “reasonable expectation” at stage 3</a:t>
            </a:r>
            <a:endParaRPr lang="en-GB" sz="2800" dirty="0"/>
          </a:p>
          <a:p>
            <a:pPr lvl="1"/>
            <a:r>
              <a:rPr lang="en-US" sz="2800" dirty="0"/>
              <a:t>Only a policy - TPR may change its mind later</a:t>
            </a:r>
            <a:endParaRPr lang="en-GB" sz="2800" dirty="0"/>
          </a:p>
          <a:p>
            <a:r>
              <a:rPr lang="en-GB" dirty="0"/>
              <a:t> </a:t>
            </a:r>
          </a:p>
          <a:p>
            <a:pPr marL="685800" lvl="2" indent="0">
              <a:buNone/>
            </a:pPr>
            <a:endParaRPr lang="en-US" sz="1400" dirty="0"/>
          </a:p>
          <a:p>
            <a:pPr marL="685800" lvl="2" indent="0">
              <a:buNone/>
            </a:pPr>
            <a:endParaRPr lang="en-US" sz="1400" dirty="0"/>
          </a:p>
          <a:p>
            <a:pPr marL="685800" lvl="2" indent="0">
              <a:buNone/>
            </a:pPr>
            <a:endParaRPr lang="en-US" sz="2000" dirty="0"/>
          </a:p>
          <a:p>
            <a:pPr marL="685800" lvl="2" indent="0">
              <a:buNone/>
            </a:pPr>
            <a:endParaRPr lang="en-US" dirty="0"/>
          </a:p>
          <a:p>
            <a:pPr marL="685800" lvl="2" indent="0">
              <a:buNone/>
            </a:pPr>
            <a:endParaRPr lang="en-US" sz="2000" dirty="0"/>
          </a:p>
          <a:p>
            <a:pPr marL="0" indent="0">
              <a:buNone/>
            </a:pPr>
            <a:endParaRPr lang="en-US" sz="1600" dirty="0"/>
          </a:p>
        </p:txBody>
      </p:sp>
    </p:spTree>
    <p:extLst>
      <p:ext uri="{BB962C8B-B14F-4D97-AF65-F5344CB8AC3E}">
        <p14:creationId xmlns:p14="http://schemas.microsoft.com/office/powerpoint/2010/main" val="504096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003178" y="1272438"/>
            <a:ext cx="10784736" cy="5626202"/>
          </a:xfrm>
        </p:spPr>
        <p:txBody>
          <a:bodyPr>
            <a:noAutofit/>
          </a:bodyPr>
          <a:lstStyle/>
          <a:p>
            <a:pPr marL="685800" lvl="2" indent="0">
              <a:buNone/>
            </a:pPr>
            <a:r>
              <a:rPr lang="en-US" sz="2400" dirty="0"/>
              <a:t>In practice it may be that prosecutions or penalties are much more likely in an insolvency scenario, including:</a:t>
            </a:r>
          </a:p>
          <a:p>
            <a:pPr marL="1143000" lvl="3" indent="0">
              <a:buNone/>
            </a:pPr>
            <a:r>
              <a:rPr lang="en-US" sz="2200" dirty="0"/>
              <a:t>•	The scheme is very underfunded;</a:t>
            </a:r>
          </a:p>
          <a:p>
            <a:pPr marL="1143000" lvl="3" indent="0">
              <a:buNone/>
            </a:pPr>
            <a:r>
              <a:rPr lang="en-US" sz="2200" dirty="0"/>
              <a:t>•	The employer is in difficulties or insolvent (and no support is available from 	the rest of the group); </a:t>
            </a:r>
          </a:p>
          <a:p>
            <a:pPr marL="1143000" lvl="3" indent="0">
              <a:buNone/>
            </a:pPr>
            <a:r>
              <a:rPr lang="en-US" sz="2200" dirty="0"/>
              <a:t>•	TPR thinks that CNs or FSDs are unlikely to help (or target is not associated); </a:t>
            </a:r>
          </a:p>
          <a:p>
            <a:pPr marL="1143000" lvl="3" indent="0">
              <a:buNone/>
            </a:pPr>
            <a:r>
              <a:rPr lang="en-US" sz="2200" dirty="0"/>
              <a:t>•	The person targeted by TPR has been involved in causing this situation and 	can be argued to have not met normal business standards.  </a:t>
            </a:r>
          </a:p>
          <a:p>
            <a:pPr marL="685800" lvl="2" indent="0">
              <a:buNone/>
            </a:pPr>
            <a:endParaRPr lang="en-US" sz="2400" dirty="0"/>
          </a:p>
          <a:p>
            <a:pPr marL="685800" lvl="2" indent="0">
              <a:buNone/>
            </a:pPr>
            <a:endParaRPr lang="en-US" sz="1400" dirty="0"/>
          </a:p>
          <a:p>
            <a:pPr marL="685800" lvl="2" indent="0">
              <a:buNone/>
            </a:pPr>
            <a:endParaRPr lang="en-US" sz="1400" dirty="0"/>
          </a:p>
          <a:p>
            <a:pPr marL="685800" lvl="2" indent="0">
              <a:buNone/>
            </a:pPr>
            <a:endParaRPr lang="en-US" sz="2000" dirty="0"/>
          </a:p>
          <a:p>
            <a:pPr marL="685800" lvl="2" indent="0">
              <a:buNone/>
            </a:pPr>
            <a:endParaRPr lang="en-US" dirty="0"/>
          </a:p>
          <a:p>
            <a:pPr marL="685800" lvl="2" indent="0">
              <a:buNone/>
            </a:pPr>
            <a:endParaRPr lang="en-US" sz="2000" dirty="0"/>
          </a:p>
          <a:p>
            <a:pPr marL="0" indent="0">
              <a:buNone/>
            </a:pPr>
            <a:endParaRPr lang="en-US" sz="1600" dirty="0"/>
          </a:p>
        </p:txBody>
      </p:sp>
    </p:spTree>
    <p:extLst>
      <p:ext uri="{BB962C8B-B14F-4D97-AF65-F5344CB8AC3E}">
        <p14:creationId xmlns:p14="http://schemas.microsoft.com/office/powerpoint/2010/main" val="1454454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New crimes</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pPr marL="685800" lvl="2" indent="0">
              <a:buNone/>
            </a:pPr>
            <a:endParaRPr lang="en-US" sz="2000" dirty="0"/>
          </a:p>
          <a:p>
            <a:pPr marL="0" indent="0">
              <a:buNone/>
            </a:pPr>
            <a:endParaRPr lang="en-US" sz="1600" dirty="0"/>
          </a:p>
        </p:txBody>
      </p:sp>
      <p:graphicFrame>
        <p:nvGraphicFramePr>
          <p:cNvPr id="4" name="Content Placeholder 4">
            <a:extLst>
              <a:ext uri="{FF2B5EF4-FFF2-40B4-BE49-F238E27FC236}">
                <a16:creationId xmlns:a16="http://schemas.microsoft.com/office/drawing/2014/main" id="{52146D77-A597-194E-957C-12BEBFBC8E7E}"/>
              </a:ext>
            </a:extLst>
          </p:cNvPr>
          <p:cNvGraphicFramePr>
            <a:graphicFrameLocks/>
          </p:cNvGraphicFramePr>
          <p:nvPr>
            <p:extLst>
              <p:ext uri="{D42A27DB-BD31-4B8C-83A1-F6EECF244321}">
                <p14:modId xmlns:p14="http://schemas.microsoft.com/office/powerpoint/2010/main" val="3368789494"/>
              </p:ext>
            </p:extLst>
          </p:nvPr>
        </p:nvGraphicFramePr>
        <p:xfrm>
          <a:off x="1731645" y="1468755"/>
          <a:ext cx="8651468" cy="4788220"/>
        </p:xfrm>
        <a:graphic>
          <a:graphicData uri="http://schemas.openxmlformats.org/drawingml/2006/table">
            <a:tbl>
              <a:tblPr firstRow="1" firstCol="1" bandRow="1"/>
              <a:tblGrid>
                <a:gridCol w="1067665">
                  <a:extLst>
                    <a:ext uri="{9D8B030D-6E8A-4147-A177-3AD203B41FA5}">
                      <a16:colId xmlns:a16="http://schemas.microsoft.com/office/drawing/2014/main" val="3928964985"/>
                    </a:ext>
                  </a:extLst>
                </a:gridCol>
                <a:gridCol w="2983021">
                  <a:extLst>
                    <a:ext uri="{9D8B030D-6E8A-4147-A177-3AD203B41FA5}">
                      <a16:colId xmlns:a16="http://schemas.microsoft.com/office/drawing/2014/main" val="1735461058"/>
                    </a:ext>
                  </a:extLst>
                </a:gridCol>
                <a:gridCol w="2017561">
                  <a:extLst>
                    <a:ext uri="{9D8B030D-6E8A-4147-A177-3AD203B41FA5}">
                      <a16:colId xmlns:a16="http://schemas.microsoft.com/office/drawing/2014/main" val="1033902737"/>
                    </a:ext>
                  </a:extLst>
                </a:gridCol>
                <a:gridCol w="877577">
                  <a:extLst>
                    <a:ext uri="{9D8B030D-6E8A-4147-A177-3AD203B41FA5}">
                      <a16:colId xmlns:a16="http://schemas.microsoft.com/office/drawing/2014/main" val="4154343104"/>
                    </a:ext>
                  </a:extLst>
                </a:gridCol>
                <a:gridCol w="1705644">
                  <a:extLst>
                    <a:ext uri="{9D8B030D-6E8A-4147-A177-3AD203B41FA5}">
                      <a16:colId xmlns:a16="http://schemas.microsoft.com/office/drawing/2014/main" val="2985588885"/>
                    </a:ext>
                  </a:extLst>
                </a:gridCol>
              </a:tblGrid>
              <a:tr h="171008">
                <a:tc>
                  <a:txBody>
                    <a:bodyPr/>
                    <a:lstStyle/>
                    <a:p>
                      <a:pPr algn="ctr"/>
                      <a:r>
                        <a:rPr lang="en-GB" sz="800" b="1" dirty="0">
                          <a:effectLst/>
                          <a:latin typeface="Calibri" panose="020F0502020204030204" pitchFamily="34" charset="0"/>
                          <a:ea typeface="Calibri" panose="020F0502020204030204" pitchFamily="34" charset="0"/>
                          <a:cs typeface="Times New Roman" panose="02020603050405020304" pitchFamily="18" charset="0"/>
                        </a:rPr>
                        <a:t>Offence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dirty="0">
                          <a:effectLst/>
                          <a:latin typeface="Calibri" panose="020F0502020204030204" pitchFamily="34" charset="0"/>
                          <a:ea typeface="Calibri" panose="020F0502020204030204" pitchFamily="34" charset="0"/>
                          <a:cs typeface="Times New Roman" panose="02020603050405020304" pitchFamily="18" charset="0"/>
                        </a:rPr>
                        <a:t>Nature of offence?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dirty="0">
                          <a:effectLst/>
                          <a:latin typeface="Calibri" panose="020F0502020204030204" pitchFamily="34" charset="0"/>
                          <a:ea typeface="Calibri" panose="020F0502020204030204" pitchFamily="34" charset="0"/>
                          <a:cs typeface="Times New Roman" panose="02020603050405020304" pitchFamily="18" charset="0"/>
                        </a:rPr>
                        <a:t>Persons Liable?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dirty="0">
                          <a:effectLst/>
                          <a:latin typeface="Calibri" panose="020F0502020204030204" pitchFamily="34" charset="0"/>
                          <a:ea typeface="Calibri" panose="020F0502020204030204" pitchFamily="34" charset="0"/>
                          <a:cs typeface="Times New Roman" panose="02020603050405020304" pitchFamily="18" charset="0"/>
                        </a:rPr>
                        <a:t>IP exempt?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GB" sz="800" b="1" dirty="0">
                          <a:effectLst/>
                          <a:latin typeface="Calibri" panose="020F0502020204030204" pitchFamily="34" charset="0"/>
                          <a:ea typeface="Calibri" panose="020F0502020204030204" pitchFamily="34" charset="0"/>
                          <a:cs typeface="Times New Roman" panose="02020603050405020304" pitchFamily="18" charset="0"/>
                        </a:rPr>
                        <a:t>Penalty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1940475"/>
                  </a:ext>
                </a:extLst>
              </a:tr>
              <a:tr h="1026047">
                <a:tc>
                  <a:txBody>
                    <a:bodyPr/>
                    <a:lstStyle/>
                    <a:p>
                      <a:r>
                        <a:rPr lang="en-GB" sz="800" b="1" dirty="0">
                          <a:effectLst/>
                          <a:latin typeface="Calibri" panose="020F0502020204030204" pitchFamily="34" charset="0"/>
                          <a:ea typeface="Calibri" panose="020F0502020204030204" pitchFamily="34" charset="0"/>
                          <a:cs typeface="Times New Roman" panose="02020603050405020304" pitchFamily="18" charset="0"/>
                        </a:rPr>
                        <a:t>s42A: Failing to comply with a s38 CN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Fail to pay </a:t>
                      </a:r>
                      <a:r>
                        <a:rPr lang="en-GB"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without reasonable excuse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CN Target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Directors/ secretary/ manager/ similar officers of CN Target if consent/ connive/ neglect – PA 2004, s309</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No express exclusion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Fine (E&amp;W: unlimited)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101330"/>
                  </a:ext>
                </a:extLst>
              </a:tr>
              <a:tr h="1368063">
                <a:tc>
                  <a:txBody>
                    <a:bodyPr/>
                    <a:lstStyle/>
                    <a:p>
                      <a:r>
                        <a:rPr lang="en-GB" sz="800" b="1" dirty="0">
                          <a:effectLst/>
                          <a:latin typeface="Calibri" panose="020F0502020204030204" pitchFamily="34" charset="0"/>
                          <a:ea typeface="Calibri" panose="020F0502020204030204" pitchFamily="34" charset="0"/>
                          <a:cs typeface="Times New Roman" panose="02020603050405020304" pitchFamily="18" charset="0"/>
                        </a:rPr>
                        <a:t>s58A: Avoidance of employer debt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Act/failure/course of conduct: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Prevents recovery of s75 debt due from the employer /prevents s75 debt becoming due/compromises such a debt/reduces the amount of such a debt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Person </a:t>
                      </a:r>
                      <a:r>
                        <a:rPr lang="en-GB" sz="800" b="1" dirty="0">
                          <a:effectLst/>
                          <a:latin typeface="Calibri" panose="020F0502020204030204" pitchFamily="34" charset="0"/>
                          <a:ea typeface="Calibri" panose="020F0502020204030204" pitchFamily="34" charset="0"/>
                          <a:cs typeface="Times New Roman" panose="02020603050405020304" pitchFamily="18" charset="0"/>
                        </a:rPr>
                        <a:t>intended</a:t>
                      </a:r>
                      <a:r>
                        <a:rPr lang="en-GB" sz="800" dirty="0">
                          <a:effectLst/>
                          <a:latin typeface="Calibri" panose="020F0502020204030204" pitchFamily="34" charset="0"/>
                          <a:ea typeface="Calibri" panose="020F0502020204030204" pitchFamily="34" charset="0"/>
                          <a:cs typeface="Times New Roman" panose="02020603050405020304" pitchFamily="18" charset="0"/>
                        </a:rPr>
                        <a:t> act (or failure to act or course of conduct) to have that effect; and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 reasonable excuse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Any person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Directors/ secretary/ manager/ similar officers of company if consent/ connive/ neglect – PA 2004, s309</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Yes</a:t>
                      </a:r>
                      <a:br>
                        <a:rPr lang="en-GB" sz="800" dirty="0">
                          <a:effectLst/>
                          <a:latin typeface="Calibri" panose="020F0502020204030204" pitchFamily="34" charset="0"/>
                          <a:ea typeface="Calibri" panose="020F0502020204030204" pitchFamily="34" charset="0"/>
                          <a:cs typeface="Times New Roman" panose="02020603050405020304" pitchFamily="18" charset="0"/>
                        </a:rPr>
                      </a:br>
                      <a:r>
                        <a:rPr lang="en-GB" sz="800" dirty="0">
                          <a:effectLst/>
                          <a:latin typeface="Calibri" panose="020F0502020204030204" pitchFamily="34" charset="0"/>
                          <a:ea typeface="Calibri" panose="020F0502020204030204" pitchFamily="34" charset="0"/>
                          <a:cs typeface="Times New Roman" panose="02020603050405020304" pitchFamily="18" charset="0"/>
                        </a:rPr>
                        <a:t>(? Does not cover s309 extension?)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Fine (E&amp;W: unlimited)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800" dirty="0">
                          <a:effectLst/>
                          <a:latin typeface="Calibri" panose="020F0502020204030204" pitchFamily="34" charset="0"/>
                          <a:ea typeface="Calibri" panose="020F0502020204030204" pitchFamily="34" charset="0"/>
                          <a:cs typeface="Times New Roman" panose="02020603050405020304" pitchFamily="18" charset="0"/>
                        </a:rPr>
                        <a:t>Prison up to 7 years (conviction on indictment)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8748794"/>
                  </a:ext>
                </a:extLst>
              </a:tr>
              <a:tr h="1197055">
                <a:tc>
                  <a:txBody>
                    <a:bodyPr/>
                    <a:lstStyle/>
                    <a:p>
                      <a:r>
                        <a:rPr lang="en-GB" sz="800" b="1" dirty="0">
                          <a:effectLst/>
                          <a:latin typeface="Calibri" panose="020F0502020204030204" pitchFamily="34" charset="0"/>
                          <a:ea typeface="Calibri" panose="020F0502020204030204" pitchFamily="34" charset="0"/>
                          <a:cs typeface="Times New Roman" panose="02020603050405020304" pitchFamily="18" charset="0"/>
                        </a:rPr>
                        <a:t>s58B: Conduct risking scheme benefits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Act/failure/course of conduct that detrimentally affects in a material way the likelihood of scheme benefits being received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Person </a:t>
                      </a:r>
                      <a:r>
                        <a:rPr lang="en-GB" sz="800" b="1" dirty="0">
                          <a:effectLst/>
                          <a:latin typeface="Calibri" panose="020F0502020204030204" pitchFamily="34" charset="0"/>
                          <a:ea typeface="Calibri" panose="020F0502020204030204" pitchFamily="34" charset="0"/>
                          <a:cs typeface="Times New Roman" panose="02020603050405020304" pitchFamily="18" charset="0"/>
                        </a:rPr>
                        <a:t>knew (or ought to have known) intended act </a:t>
                      </a:r>
                      <a:r>
                        <a:rPr lang="en-GB" sz="800" dirty="0">
                          <a:effectLst/>
                          <a:latin typeface="Calibri" panose="020F0502020204030204" pitchFamily="34" charset="0"/>
                          <a:ea typeface="Calibri" panose="020F0502020204030204" pitchFamily="34" charset="0"/>
                          <a:cs typeface="Times New Roman" panose="02020603050405020304" pitchFamily="18" charset="0"/>
                        </a:rPr>
                        <a:t>(or failure to act or course of conduct) </a:t>
                      </a:r>
                      <a:r>
                        <a:rPr lang="en-GB" sz="800" b="1" dirty="0">
                          <a:effectLst/>
                          <a:latin typeface="Calibri" panose="020F0502020204030204" pitchFamily="34" charset="0"/>
                          <a:ea typeface="Calibri" panose="020F0502020204030204" pitchFamily="34" charset="0"/>
                          <a:cs typeface="Times New Roman" panose="02020603050405020304" pitchFamily="18" charset="0"/>
                        </a:rPr>
                        <a:t>would</a:t>
                      </a:r>
                      <a:r>
                        <a:rPr lang="en-GB" sz="800" dirty="0">
                          <a:effectLst/>
                          <a:latin typeface="Calibri" panose="020F0502020204030204" pitchFamily="34" charset="0"/>
                          <a:ea typeface="Calibri" panose="020F0502020204030204" pitchFamily="34" charset="0"/>
                          <a:cs typeface="Times New Roman" panose="02020603050405020304" pitchFamily="18" charset="0"/>
                        </a:rPr>
                        <a:t> have that effect; and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 reasonable excuse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Person doing act/failure to act/course of conduct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Directors/ secretary/ manager/ similar officers of party if consent/ connive/ neglect – PA 2004, s309</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Yes</a:t>
                      </a:r>
                      <a:br>
                        <a:rPr lang="en-GB" sz="800" dirty="0">
                          <a:effectLst/>
                          <a:latin typeface="Calibri" panose="020F0502020204030204" pitchFamily="34" charset="0"/>
                          <a:ea typeface="Calibri" panose="020F0502020204030204" pitchFamily="34" charset="0"/>
                          <a:cs typeface="Times New Roman" panose="02020603050405020304" pitchFamily="18" charset="0"/>
                        </a:rPr>
                      </a:br>
                      <a:r>
                        <a:rPr lang="en-GB" sz="800" dirty="0">
                          <a:effectLst/>
                          <a:latin typeface="Calibri" panose="020F0502020204030204" pitchFamily="34" charset="0"/>
                          <a:ea typeface="Calibri" panose="020F0502020204030204" pitchFamily="34" charset="0"/>
                          <a:cs typeface="Times New Roman" panose="02020603050405020304" pitchFamily="18" charset="0"/>
                        </a:rPr>
                        <a:t>(? Does not cover s309 extension?)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Fine (E&amp;W: unlimited)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800" dirty="0">
                          <a:effectLst/>
                          <a:latin typeface="Calibri" panose="020F0502020204030204" pitchFamily="34" charset="0"/>
                          <a:ea typeface="Calibri" panose="020F0502020204030204" pitchFamily="34" charset="0"/>
                          <a:cs typeface="Times New Roman" panose="02020603050405020304" pitchFamily="18" charset="0"/>
                        </a:rPr>
                        <a:t>Prison up to 7 years (conviction on indictment)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0976824"/>
                  </a:ext>
                </a:extLst>
              </a:tr>
              <a:tr h="1026047">
                <a:tc>
                  <a:txBody>
                    <a:bodyPr/>
                    <a:lstStyle/>
                    <a:p>
                      <a:r>
                        <a:rPr lang="en-GB" sz="800" b="1" dirty="0">
                          <a:effectLst/>
                          <a:latin typeface="Calibri" panose="020F0502020204030204" pitchFamily="34" charset="0"/>
                          <a:ea typeface="Calibri" panose="020F0502020204030204" pitchFamily="34" charset="0"/>
                          <a:cs typeface="Times New Roman" panose="02020603050405020304" pitchFamily="18" charset="0"/>
                        </a:rPr>
                        <a:t>s80: providing false or misleading information to TPR</a:t>
                      </a:r>
                      <a:br>
                        <a:rPr lang="en-GB" sz="800" b="1" dirty="0">
                          <a:effectLst/>
                          <a:latin typeface="Calibri" panose="020F0502020204030204" pitchFamily="34" charset="0"/>
                          <a:ea typeface="Calibri" panose="020F0502020204030204" pitchFamily="34" charset="0"/>
                          <a:cs typeface="Times New Roman" panose="02020603050405020304" pitchFamily="18" charset="0"/>
                        </a:rPr>
                      </a:br>
                      <a:r>
                        <a:rPr lang="en-GB" sz="600" b="1" dirty="0">
                          <a:effectLst/>
                          <a:latin typeface="Calibri" panose="020F0502020204030204" pitchFamily="34" charset="0"/>
                          <a:ea typeface="Calibri" panose="020F0502020204030204" pitchFamily="34" charset="0"/>
                          <a:cs typeface="Times New Roman" panose="02020603050405020304" pitchFamily="18" charset="0"/>
                        </a:rPr>
                        <a:t>[EXISTING SECTION]</a:t>
                      </a:r>
                      <a:endParaRPr lang="en-GB" sz="6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Knowingly or recklessly providing false or misleading information to TPR</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Save for info under some sections, person must intend or could reasonably be expected to know would be used by TPR for purpose of functions under PA 2004 or PA 1995</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Any person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800" dirty="0">
                          <a:effectLst/>
                          <a:latin typeface="Calibri" panose="020F0502020204030204" pitchFamily="34" charset="0"/>
                          <a:ea typeface="Calibri" panose="020F0502020204030204" pitchFamily="34" charset="0"/>
                          <a:cs typeface="Times New Roman" panose="02020603050405020304" pitchFamily="18" charset="0"/>
                        </a:rPr>
                        <a:t>Directors/ secretary/ manager/ similar officers of company if consent/ connive/ neglect – PA 2004, s309</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No</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800" dirty="0">
                          <a:effectLst/>
                          <a:latin typeface="Calibri" panose="020F0502020204030204" pitchFamily="34" charset="0"/>
                          <a:ea typeface="Calibri" panose="020F0502020204030204" pitchFamily="34" charset="0"/>
                          <a:cs typeface="Times New Roman" panose="02020603050405020304" pitchFamily="18" charset="0"/>
                        </a:rPr>
                        <a:t>Fine (E&amp;W: unlimited)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r>
                        <a:rPr lang="en-GB" sz="800" dirty="0">
                          <a:effectLst/>
                          <a:latin typeface="Calibri" panose="020F0502020204030204" pitchFamily="34" charset="0"/>
                          <a:ea typeface="Calibri" panose="020F0502020204030204" pitchFamily="34" charset="0"/>
                          <a:cs typeface="Times New Roman" panose="02020603050405020304" pitchFamily="18" charset="0"/>
                        </a:rPr>
                        <a:t>Prison up to 2 years (conviction on indictment)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372" marR="543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6884124"/>
                  </a:ext>
                </a:extLst>
              </a:tr>
            </a:tbl>
          </a:graphicData>
        </a:graphic>
      </p:graphicFrame>
      <p:sp>
        <p:nvSpPr>
          <p:cNvPr id="5" name="Rectangle 2">
            <a:extLst>
              <a:ext uri="{FF2B5EF4-FFF2-40B4-BE49-F238E27FC236}">
                <a16:creationId xmlns:a16="http://schemas.microsoft.com/office/drawing/2014/main" id="{4253107B-7FA4-2A4F-9B8E-BA6759CAE0BA}"/>
              </a:ext>
            </a:extLst>
          </p:cNvPr>
          <p:cNvSpPr>
            <a:spLocks noChangeArrowheads="1"/>
          </p:cNvSpPr>
          <p:nvPr/>
        </p:nvSpPr>
        <p:spPr bwMode="auto">
          <a:xfrm>
            <a:off x="2809240" y="2676843"/>
            <a:ext cx="3017838" cy="4762"/>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023493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39473" y="0"/>
            <a:ext cx="9981059" cy="883469"/>
          </a:xfrm>
        </p:spPr>
        <p:txBody>
          <a:bodyPr>
            <a:normAutofit fontScale="47500" lnSpcReduction="20000"/>
          </a:bodyPr>
          <a:lstStyle/>
          <a:p>
            <a:pPr algn="l"/>
            <a:r>
              <a:rPr lang="en-US" altLang="en-US" b="1" dirty="0">
                <a:solidFill>
                  <a:srgbClr val="333335"/>
                </a:solidFill>
                <a:latin typeface="Arial" panose="020B0604020202020204" pitchFamily="34" charset="0"/>
                <a:ea typeface="Times New Roman" panose="02020603050405020304" pitchFamily="18" charset="0"/>
              </a:rPr>
              <a:t>Comparison table: </a:t>
            </a:r>
            <a:br>
              <a:rPr lang="en-US" altLang="en-US" b="1" dirty="0">
                <a:solidFill>
                  <a:srgbClr val="333335"/>
                </a:solidFill>
                <a:latin typeface="Arial" panose="020B0604020202020204" pitchFamily="34" charset="0"/>
                <a:ea typeface="Times New Roman" panose="02020603050405020304" pitchFamily="18" charset="0"/>
              </a:rPr>
            </a:br>
            <a:r>
              <a:rPr lang="en-US" altLang="en-US" b="1" dirty="0">
                <a:solidFill>
                  <a:srgbClr val="333335"/>
                </a:solidFill>
                <a:latin typeface="Arial" panose="020B0604020202020204" pitchFamily="34" charset="0"/>
                <a:ea typeface="Times New Roman" panose="02020603050405020304" pitchFamily="18" charset="0"/>
              </a:rPr>
              <a:t>Avoiding s75 debt or risking accrued benefits: </a:t>
            </a:r>
            <a:br>
              <a:rPr lang="en-US" altLang="en-US" b="1" dirty="0">
                <a:solidFill>
                  <a:srgbClr val="333335"/>
                </a:solidFill>
                <a:latin typeface="Arial" panose="020B0604020202020204" pitchFamily="34" charset="0"/>
                <a:ea typeface="Times New Roman" panose="02020603050405020304" pitchFamily="18" charset="0"/>
              </a:rPr>
            </a:br>
            <a:r>
              <a:rPr lang="en-US" altLang="en-US" b="1" dirty="0">
                <a:solidFill>
                  <a:srgbClr val="333335"/>
                </a:solidFill>
                <a:latin typeface="Arial" panose="020B0604020202020204" pitchFamily="34" charset="0"/>
                <a:ea typeface="Times New Roman" panose="02020603050405020304" pitchFamily="18" charset="0"/>
              </a:rPr>
              <a:t>CN vs Fin Pen vs Criminal</a:t>
            </a:r>
            <a:endParaRPr lang="en-GB" dirty="0"/>
          </a:p>
          <a:p>
            <a:pPr algn="l"/>
            <a:endParaRPr lang="en-GB" dirty="0"/>
          </a:p>
        </p:txBody>
      </p:sp>
      <p:graphicFrame>
        <p:nvGraphicFramePr>
          <p:cNvPr id="4" name="Table 3">
            <a:extLst>
              <a:ext uri="{FF2B5EF4-FFF2-40B4-BE49-F238E27FC236}">
                <a16:creationId xmlns:a16="http://schemas.microsoft.com/office/drawing/2014/main" id="{AACA2592-6E13-5145-86D1-8B9B35C631DA}"/>
              </a:ext>
            </a:extLst>
          </p:cNvPr>
          <p:cNvGraphicFramePr>
            <a:graphicFrameLocks noGrp="1"/>
          </p:cNvGraphicFramePr>
          <p:nvPr>
            <p:extLst>
              <p:ext uri="{D42A27DB-BD31-4B8C-83A1-F6EECF244321}">
                <p14:modId xmlns:p14="http://schemas.microsoft.com/office/powerpoint/2010/main" val="340262540"/>
              </p:ext>
            </p:extLst>
          </p:nvPr>
        </p:nvGraphicFramePr>
        <p:xfrm>
          <a:off x="1759352" y="1010321"/>
          <a:ext cx="9271321" cy="5070643"/>
        </p:xfrm>
        <a:graphic>
          <a:graphicData uri="http://schemas.openxmlformats.org/drawingml/2006/table">
            <a:tbl>
              <a:tblPr firstRow="1" firstCol="1" bandRow="1">
                <a:tableStyleId>{5C22544A-7EE6-4342-B048-85BDC9FD1C3A}</a:tableStyleId>
              </a:tblPr>
              <a:tblGrid>
                <a:gridCol w="1695103">
                  <a:extLst>
                    <a:ext uri="{9D8B030D-6E8A-4147-A177-3AD203B41FA5}">
                      <a16:colId xmlns:a16="http://schemas.microsoft.com/office/drawing/2014/main" val="2870308230"/>
                    </a:ext>
                  </a:extLst>
                </a:gridCol>
                <a:gridCol w="2579305">
                  <a:extLst>
                    <a:ext uri="{9D8B030D-6E8A-4147-A177-3AD203B41FA5}">
                      <a16:colId xmlns:a16="http://schemas.microsoft.com/office/drawing/2014/main" val="691200270"/>
                    </a:ext>
                  </a:extLst>
                </a:gridCol>
                <a:gridCol w="2624103">
                  <a:extLst>
                    <a:ext uri="{9D8B030D-6E8A-4147-A177-3AD203B41FA5}">
                      <a16:colId xmlns:a16="http://schemas.microsoft.com/office/drawing/2014/main" val="1639073476"/>
                    </a:ext>
                  </a:extLst>
                </a:gridCol>
                <a:gridCol w="2372810">
                  <a:extLst>
                    <a:ext uri="{9D8B030D-6E8A-4147-A177-3AD203B41FA5}">
                      <a16:colId xmlns:a16="http://schemas.microsoft.com/office/drawing/2014/main" val="2919282117"/>
                    </a:ext>
                  </a:extLst>
                </a:gridCol>
              </a:tblGrid>
              <a:tr h="343667">
                <a:tc>
                  <a:txBody>
                    <a:bodyPr/>
                    <a:lstStyle/>
                    <a:p>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CN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Financial penalty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Crime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546953351"/>
                  </a:ext>
                </a:extLst>
              </a:tr>
              <a:tr h="371547">
                <a:tc>
                  <a:txBody>
                    <a:bodyPr/>
                    <a:lstStyle/>
                    <a:p>
                      <a:r>
                        <a:rPr lang="en-GB" sz="1200" dirty="0">
                          <a:effectLst/>
                        </a:rPr>
                        <a:t>Prosecutor / Issuer of WN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TPR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TPR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TPR or DPP or SofS</a:t>
                      </a:r>
                    </a:p>
                    <a:p>
                      <a:r>
                        <a:rPr lang="en-GB" sz="1200" dirty="0">
                          <a:effectLst/>
                        </a:rPr>
                        <a:t>Consent needed</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4004510150"/>
                  </a:ext>
                </a:extLst>
              </a:tr>
              <a:tr h="312927">
                <a:tc>
                  <a:txBody>
                    <a:bodyPr/>
                    <a:lstStyle/>
                    <a:p>
                      <a:r>
                        <a:rPr lang="en-GB" sz="1200" dirty="0">
                          <a:effectLst/>
                        </a:rPr>
                        <a:t>Tribunal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DP, </a:t>
                      </a:r>
                    </a:p>
                    <a:p>
                      <a:r>
                        <a:rPr lang="en-GB" sz="1200" dirty="0">
                          <a:effectLst/>
                        </a:rPr>
                        <a:t>parties can make reference to UT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DP, </a:t>
                      </a:r>
                    </a:p>
                    <a:p>
                      <a:r>
                        <a:rPr lang="en-GB" sz="1200" dirty="0">
                          <a:effectLst/>
                        </a:rPr>
                        <a:t>parties can make reference to UT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Court (Magistrates or Crown Court)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228429715"/>
                  </a:ext>
                </a:extLst>
              </a:tr>
              <a:tr h="625856">
                <a:tc>
                  <a:txBody>
                    <a:bodyPr/>
                    <a:lstStyle/>
                    <a:p>
                      <a:r>
                        <a:rPr lang="en-GB" sz="1200" dirty="0">
                          <a:effectLst/>
                        </a:rPr>
                        <a:t>Def/target needs to be connected or associated with an employer?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009316245"/>
                  </a:ext>
                </a:extLst>
              </a:tr>
              <a:tr h="1062730">
                <a:tc>
                  <a:txBody>
                    <a:bodyPr/>
                    <a:lstStyle/>
                    <a:p>
                      <a:r>
                        <a:rPr lang="en-GB" sz="1200" dirty="0">
                          <a:effectLst/>
                        </a:rPr>
                        <a:t>IP liable as def/target?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br>
                        <a:rPr lang="en-GB" sz="1200" dirty="0">
                          <a:effectLst/>
                        </a:rPr>
                      </a:br>
                      <a:r>
                        <a:rPr lang="en-GB" sz="1200" dirty="0">
                          <a:effectLst/>
                        </a:rPr>
                        <a:t>provided TPR is of the opinion that act/failure is “in accordance with his functions as an [IP] in relation to another person”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br>
                        <a:rPr lang="en-GB" sz="1200" dirty="0">
                          <a:effectLst/>
                        </a:rPr>
                      </a:br>
                      <a:r>
                        <a:rPr lang="en-GB" sz="1200" dirty="0">
                          <a:effectLst/>
                        </a:rPr>
                        <a:t>provided TPR is of the opinion that act/failure is “in accordance with the person’s functions as an [IP] in relation to another person”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br>
                        <a:rPr lang="en-GB" sz="1200" dirty="0">
                          <a:effectLst/>
                        </a:rPr>
                      </a:br>
                      <a:r>
                        <a:rPr lang="en-GB" sz="1200" dirty="0">
                          <a:effectLst/>
                        </a:rPr>
                        <a:t>provided act/failure is “in accordance with the person’s functions as an [IP] in relation to another person”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739039865"/>
                  </a:ext>
                </a:extLst>
              </a:tr>
              <a:tr h="973213">
                <a:tc>
                  <a:txBody>
                    <a:bodyPr/>
                    <a:lstStyle/>
                    <a:p>
                      <a:r>
                        <a:rPr lang="en-GB" sz="1200" dirty="0">
                          <a:effectLst/>
                        </a:rPr>
                        <a:t>Time limit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Gateway act needs to be within 6 years period before warning notice issued.</a:t>
                      </a:r>
                    </a:p>
                    <a:p>
                      <a:r>
                        <a:rPr lang="en-GB" sz="1200" dirty="0">
                          <a:effectLst/>
                        </a:rPr>
                        <a:t>Seemingly reasonableness test can look at acts etc before gateway act (eg Box Clever – an FSD case)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Trial by indictment (Crown Court) </a:t>
                      </a:r>
                      <a:br>
                        <a:rPr lang="en-GB" sz="1200" dirty="0">
                          <a:effectLst/>
                        </a:rPr>
                      </a:br>
                      <a:r>
                        <a:rPr lang="en-GB" sz="1200" dirty="0">
                          <a:effectLst/>
                        </a:rPr>
                        <a:t>– no time limit</a:t>
                      </a:r>
                    </a:p>
                    <a:p>
                      <a:r>
                        <a:rPr lang="en-GB" sz="1200" dirty="0">
                          <a:effectLst/>
                        </a:rPr>
                        <a:t> </a:t>
                      </a:r>
                    </a:p>
                    <a:p>
                      <a:r>
                        <a:rPr lang="en-GB" sz="1200" dirty="0">
                          <a:effectLst/>
                        </a:rPr>
                        <a:t>Summary trial (magistrate court) </a:t>
                      </a:r>
                      <a:br>
                        <a:rPr lang="en-GB" sz="1200" dirty="0">
                          <a:effectLst/>
                        </a:rPr>
                      </a:br>
                      <a:r>
                        <a:rPr lang="en-GB" sz="1200" dirty="0">
                          <a:effectLst/>
                        </a:rPr>
                        <a:t>– 6 months for issue of summons: </a:t>
                      </a:r>
                      <a:br>
                        <a:rPr lang="en-GB" sz="1200" dirty="0">
                          <a:effectLst/>
                        </a:rPr>
                      </a:br>
                      <a:r>
                        <a:rPr lang="en-GB" sz="1200" dirty="0">
                          <a:effectLst/>
                        </a:rPr>
                        <a:t>MCA 1980, s 127</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478194640"/>
                  </a:ext>
                </a:extLst>
              </a:tr>
              <a:tr h="469390">
                <a:tc>
                  <a:txBody>
                    <a:bodyPr/>
                    <a:lstStyle/>
                    <a:p>
                      <a:r>
                        <a:rPr lang="en-GB" sz="1200" dirty="0">
                          <a:effectLst/>
                        </a:rPr>
                        <a:t>Penal?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FSD – positive obligation (Bonas)</a:t>
                      </a:r>
                    </a:p>
                    <a:p>
                      <a:r>
                        <a:rPr lang="en-GB" sz="1200" dirty="0">
                          <a:effectLst/>
                        </a:rPr>
                        <a:t>CN – No – (Bonas)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3148301777"/>
                  </a:ext>
                </a:extLst>
              </a:tr>
              <a:tr h="185773">
                <a:tc>
                  <a:txBody>
                    <a:bodyPr/>
                    <a:lstStyle/>
                    <a:p>
                      <a:r>
                        <a:rPr lang="en-GB" sz="1200" dirty="0">
                          <a:effectLst/>
                        </a:rPr>
                        <a:t>Criminal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961082576"/>
                  </a:ext>
                </a:extLst>
              </a:tr>
              <a:tr h="312927">
                <a:tc>
                  <a:txBody>
                    <a:bodyPr/>
                    <a:lstStyle/>
                    <a:p>
                      <a:r>
                        <a:rPr lang="en-GB" sz="1200" dirty="0">
                          <a:effectLst/>
                        </a:rPr>
                        <a:t>Burden of proof on TPR</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Balance of probability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[Not clear]</a:t>
                      </a:r>
                    </a:p>
                    <a:p>
                      <a:r>
                        <a:rPr lang="en-GB" sz="1200" dirty="0">
                          <a:effectLst/>
                          <a:latin typeface="Calibri" panose="020F0502020204030204" pitchFamily="34" charset="0"/>
                          <a:ea typeface="Calibri" panose="020F0502020204030204" pitchFamily="34" charset="0"/>
                          <a:cs typeface="Times New Roman" panose="02020603050405020304" pitchFamily="18" charset="0"/>
                        </a:rPr>
                        <a:t>Cf </a:t>
                      </a:r>
                      <a:r>
                        <a:rPr lang="en-GB" sz="1200" i="1" dirty="0">
                          <a:effectLst/>
                          <a:latin typeface="Calibri" panose="020F0502020204030204" pitchFamily="34" charset="0"/>
                          <a:ea typeface="Calibri" panose="020F0502020204030204" pitchFamily="34" charset="0"/>
                          <a:cs typeface="Times New Roman" panose="02020603050405020304" pitchFamily="18" charset="0"/>
                        </a:rPr>
                        <a:t>International Transport v SofS </a:t>
                      </a:r>
                      <a:r>
                        <a:rPr lang="en-GB" sz="1200" dirty="0">
                          <a:effectLst/>
                          <a:latin typeface="Calibri" panose="020F0502020204030204" pitchFamily="34" charset="0"/>
                          <a:ea typeface="Calibri" panose="020F0502020204030204" pitchFamily="34" charset="0"/>
                          <a:cs typeface="Times New Roman" panose="02020603050405020304" pitchFamily="18" charset="0"/>
                        </a:rPr>
                        <a:t>[2002] EWCA Civ 158</a:t>
                      </a:r>
                    </a:p>
                  </a:txBody>
                  <a:tcPr marL="22663" marR="22663" marT="0" marB="0"/>
                </a:tc>
                <a:tc>
                  <a:txBody>
                    <a:bodyPr/>
                    <a:lstStyle/>
                    <a:p>
                      <a:r>
                        <a:rPr lang="en-GB" sz="1200" dirty="0">
                          <a:effectLst/>
                        </a:rPr>
                        <a:t>Beyond reasonable doubt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629918543"/>
                  </a:ext>
                </a:extLst>
              </a:tr>
            </a:tbl>
          </a:graphicData>
        </a:graphic>
      </p:graphicFrame>
    </p:spTree>
    <p:extLst>
      <p:ext uri="{BB962C8B-B14F-4D97-AF65-F5344CB8AC3E}">
        <p14:creationId xmlns:p14="http://schemas.microsoft.com/office/powerpoint/2010/main" val="2601751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84F190-66E4-415A-B05E-7A71A02B8E70}"/>
              </a:ext>
            </a:extLst>
          </p:cNvPr>
          <p:cNvSpPr>
            <a:spLocks noGrp="1"/>
          </p:cNvSpPr>
          <p:nvPr>
            <p:ph type="body" sz="quarter" idx="12"/>
          </p:nvPr>
        </p:nvSpPr>
        <p:spPr/>
        <p:txBody>
          <a:bodyPr/>
          <a:lstStyle/>
          <a:p>
            <a:pPr algn="l"/>
            <a:r>
              <a:rPr lang="en-GB" dirty="0"/>
              <a:t>Crimes, Fines and Penalties</a:t>
            </a:r>
          </a:p>
        </p:txBody>
      </p:sp>
      <p:sp>
        <p:nvSpPr>
          <p:cNvPr id="3" name="Text Placeholder 2">
            <a:extLst>
              <a:ext uri="{FF2B5EF4-FFF2-40B4-BE49-F238E27FC236}">
                <a16:creationId xmlns:a16="http://schemas.microsoft.com/office/drawing/2014/main" id="{3CDB0D09-D4C8-4338-B2A3-7A7ADE24B116}"/>
              </a:ext>
            </a:extLst>
          </p:cNvPr>
          <p:cNvSpPr>
            <a:spLocks noGrp="1"/>
          </p:cNvSpPr>
          <p:nvPr>
            <p:ph type="body" sz="quarter" idx="13"/>
          </p:nvPr>
        </p:nvSpPr>
        <p:spPr>
          <a:xfrm>
            <a:off x="1788568" y="1061686"/>
            <a:ext cx="9979025" cy="4902955"/>
          </a:xfrm>
        </p:spPr>
        <p:txBody>
          <a:bodyPr>
            <a:normAutofit fontScale="85000" lnSpcReduction="20000"/>
          </a:bodyPr>
          <a:lstStyle/>
          <a:p>
            <a:pPr lvl="1"/>
            <a:r>
              <a:rPr lang="en-GB" sz="1600" dirty="0"/>
              <a:t>New powers for </a:t>
            </a:r>
            <a:r>
              <a:rPr lang="en-GB" sz="1600" dirty="0">
                <a:solidFill>
                  <a:srgbClr val="FF0000"/>
                </a:solidFill>
              </a:rPr>
              <a:t>the Pensions Regulator </a:t>
            </a:r>
            <a:r>
              <a:rPr lang="en-GB" sz="1600" dirty="0"/>
              <a:t>(TPR) </a:t>
            </a:r>
          </a:p>
          <a:p>
            <a:pPr lvl="1"/>
            <a:r>
              <a:rPr lang="en-GB" sz="1600" dirty="0"/>
              <a:t>under the</a:t>
            </a:r>
            <a:r>
              <a:rPr lang="en-GB" sz="1600" dirty="0">
                <a:solidFill>
                  <a:srgbClr val="FF0000"/>
                </a:solidFill>
              </a:rPr>
              <a:t> Pension Schemes Act 2021 </a:t>
            </a:r>
            <a:r>
              <a:rPr lang="en-GB" sz="1600" dirty="0"/>
              <a:t>(PSA 2021) </a:t>
            </a:r>
          </a:p>
          <a:p>
            <a:pPr lvl="1"/>
            <a:r>
              <a:rPr lang="en-GB" sz="1600" dirty="0"/>
              <a:t>amending the </a:t>
            </a:r>
            <a:r>
              <a:rPr lang="en-GB" sz="1600" dirty="0">
                <a:solidFill>
                  <a:srgbClr val="FF0000"/>
                </a:solidFill>
              </a:rPr>
              <a:t>Pensions Act 2004 </a:t>
            </a:r>
            <a:r>
              <a:rPr lang="en-GB" sz="1600" dirty="0"/>
              <a:t>(PA 2004)</a:t>
            </a:r>
          </a:p>
          <a:p>
            <a:pPr lvl="1"/>
            <a:endParaRPr lang="en-GB" sz="2800" dirty="0"/>
          </a:p>
          <a:p>
            <a:pPr lvl="1"/>
            <a:r>
              <a:rPr lang="en-GB" sz="2800" dirty="0"/>
              <a:t>Series of short webcasts </a:t>
            </a:r>
          </a:p>
          <a:p>
            <a:pPr lvl="1"/>
            <a:r>
              <a:rPr lang="en-GB" sz="2800" dirty="0"/>
              <a:t>focusing on particular aspects of the new provisions</a:t>
            </a:r>
          </a:p>
          <a:p>
            <a:pPr lvl="2"/>
            <a:r>
              <a:rPr lang="en-GB" sz="2400" dirty="0"/>
              <a:t>Will be under 10 minutes each</a:t>
            </a:r>
          </a:p>
          <a:p>
            <a:pPr lvl="2"/>
            <a:r>
              <a:rPr lang="en-GB" sz="1600" dirty="0"/>
              <a:t>Already had:</a:t>
            </a:r>
          </a:p>
          <a:p>
            <a:pPr marL="1714500" lvl="3" indent="-342900">
              <a:buAutoNum type="arabicParenBoth"/>
            </a:pPr>
            <a:r>
              <a:rPr lang="en-GB" sz="1600" dirty="0"/>
              <a:t>Overview and TPR Choices (30 March 2021)</a:t>
            </a:r>
          </a:p>
          <a:p>
            <a:pPr marL="1714500" lvl="3" indent="-342900">
              <a:buAutoNum type="arabicParenBoth"/>
            </a:pPr>
            <a:r>
              <a:rPr lang="en-GB" sz="1600" dirty="0"/>
              <a:t>Elements of a Crime: Intent and Purpose (6 April 2021)</a:t>
            </a:r>
          </a:p>
          <a:p>
            <a:pPr marL="1714500" lvl="3" indent="-342900">
              <a:buAutoNum type="arabicParenBoth"/>
            </a:pPr>
            <a:endParaRPr lang="en-GB" sz="1600" dirty="0"/>
          </a:p>
          <a:p>
            <a:pPr lvl="2"/>
            <a:r>
              <a:rPr lang="en-GB" sz="2400" dirty="0"/>
              <a:t>This webcast will cover:</a:t>
            </a:r>
          </a:p>
          <a:p>
            <a:pPr marL="1371600" lvl="3" indent="0">
              <a:buNone/>
            </a:pPr>
            <a:r>
              <a:rPr lang="en-GB" sz="2200" dirty="0"/>
              <a:t>(3) “reasonable excuse” – focusing on the new crimes </a:t>
            </a:r>
            <a:br>
              <a:rPr lang="en-GB" sz="2200" dirty="0">
                <a:solidFill>
                  <a:srgbClr val="FF0000"/>
                </a:solidFill>
              </a:rPr>
            </a:br>
            <a:endParaRPr lang="en-GB" sz="2200" dirty="0">
              <a:solidFill>
                <a:srgbClr val="FF0000"/>
              </a:solidFill>
            </a:endParaRPr>
          </a:p>
          <a:p>
            <a:pPr lvl="2"/>
            <a:r>
              <a:rPr lang="en-GB" sz="2400" dirty="0"/>
              <a:t>Later technical bite webcasts:</a:t>
            </a:r>
          </a:p>
          <a:p>
            <a:pPr lvl="3"/>
            <a:r>
              <a:rPr lang="en-GB" sz="1500" dirty="0"/>
              <a:t>Non-connected persons</a:t>
            </a:r>
          </a:p>
          <a:p>
            <a:pPr lvl="3"/>
            <a:r>
              <a:rPr lang="en-GB" sz="1500" dirty="0"/>
              <a:t>Role of advice/issues for advisers</a:t>
            </a:r>
          </a:p>
          <a:p>
            <a:pPr lvl="3"/>
            <a:r>
              <a:rPr lang="en-GB" sz="1500" dirty="0"/>
              <a:t>Time limits/retrospection</a:t>
            </a:r>
          </a:p>
          <a:p>
            <a:pPr lvl="3"/>
            <a:r>
              <a:rPr lang="en-GB" sz="1500" dirty="0"/>
              <a:t>Standard of proof</a:t>
            </a:r>
          </a:p>
          <a:p>
            <a:pPr lvl="3"/>
            <a:r>
              <a:rPr lang="en-GB" sz="1500" dirty="0"/>
              <a:t>Overseas issues</a:t>
            </a:r>
          </a:p>
          <a:p>
            <a:pPr lvl="1"/>
            <a:endParaRPr lang="en-GB" sz="2800" dirty="0"/>
          </a:p>
          <a:p>
            <a:pPr marL="914400" lvl="2" indent="0">
              <a:buNone/>
            </a:pPr>
            <a:endParaRPr lang="en-GB" sz="2400" dirty="0"/>
          </a:p>
          <a:p>
            <a:endParaRPr lang="en-GB" sz="4000" dirty="0"/>
          </a:p>
        </p:txBody>
      </p:sp>
    </p:spTree>
    <p:extLst>
      <p:ext uri="{BB962C8B-B14F-4D97-AF65-F5344CB8AC3E}">
        <p14:creationId xmlns:p14="http://schemas.microsoft.com/office/powerpoint/2010/main" val="2274866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p:txBody>
          <a:bodyPr>
            <a:normAutofit/>
          </a:bodyPr>
          <a:lstStyle/>
          <a:p>
            <a:pPr algn="l"/>
            <a:r>
              <a:rPr lang="en-US" altLang="en-US" sz="2400" b="1" dirty="0">
                <a:solidFill>
                  <a:srgbClr val="333335"/>
                </a:solidFill>
                <a:latin typeface="Arial" panose="020B0604020202020204" pitchFamily="34" charset="0"/>
                <a:ea typeface="Times New Roman" panose="02020603050405020304" pitchFamily="18" charset="0"/>
              </a:rPr>
              <a:t>Comparison table (2):</a:t>
            </a:r>
            <a:endParaRPr lang="en-GB" sz="2400" dirty="0"/>
          </a:p>
        </p:txBody>
      </p:sp>
      <p:graphicFrame>
        <p:nvGraphicFramePr>
          <p:cNvPr id="6" name="Table 5">
            <a:extLst>
              <a:ext uri="{FF2B5EF4-FFF2-40B4-BE49-F238E27FC236}">
                <a16:creationId xmlns:a16="http://schemas.microsoft.com/office/drawing/2014/main" id="{B6E38F01-F6BA-1D46-8E80-32F8DC00861C}"/>
              </a:ext>
            </a:extLst>
          </p:cNvPr>
          <p:cNvGraphicFramePr>
            <a:graphicFrameLocks noGrp="1"/>
          </p:cNvGraphicFramePr>
          <p:nvPr>
            <p:extLst>
              <p:ext uri="{D42A27DB-BD31-4B8C-83A1-F6EECF244321}">
                <p14:modId xmlns:p14="http://schemas.microsoft.com/office/powerpoint/2010/main" val="1294610378"/>
              </p:ext>
            </p:extLst>
          </p:nvPr>
        </p:nvGraphicFramePr>
        <p:xfrm>
          <a:off x="1990846" y="1123056"/>
          <a:ext cx="9028253" cy="5331750"/>
        </p:xfrm>
        <a:graphic>
          <a:graphicData uri="http://schemas.openxmlformats.org/drawingml/2006/table">
            <a:tbl>
              <a:tblPr firstRow="1" firstCol="1" bandRow="1">
                <a:tableStyleId>{5C22544A-7EE6-4342-B048-85BDC9FD1C3A}</a:tableStyleId>
              </a:tblPr>
              <a:tblGrid>
                <a:gridCol w="1736202">
                  <a:extLst>
                    <a:ext uri="{9D8B030D-6E8A-4147-A177-3AD203B41FA5}">
                      <a16:colId xmlns:a16="http://schemas.microsoft.com/office/drawing/2014/main" val="2869841764"/>
                    </a:ext>
                  </a:extLst>
                </a:gridCol>
                <a:gridCol w="2330085">
                  <a:extLst>
                    <a:ext uri="{9D8B030D-6E8A-4147-A177-3AD203B41FA5}">
                      <a16:colId xmlns:a16="http://schemas.microsoft.com/office/drawing/2014/main" val="3743324724"/>
                    </a:ext>
                  </a:extLst>
                </a:gridCol>
                <a:gridCol w="2394409">
                  <a:extLst>
                    <a:ext uri="{9D8B030D-6E8A-4147-A177-3AD203B41FA5}">
                      <a16:colId xmlns:a16="http://schemas.microsoft.com/office/drawing/2014/main" val="3915165034"/>
                    </a:ext>
                  </a:extLst>
                </a:gridCol>
                <a:gridCol w="2567557">
                  <a:extLst>
                    <a:ext uri="{9D8B030D-6E8A-4147-A177-3AD203B41FA5}">
                      <a16:colId xmlns:a16="http://schemas.microsoft.com/office/drawing/2014/main" val="3645430084"/>
                    </a:ext>
                  </a:extLst>
                </a:gridCol>
              </a:tblGrid>
              <a:tr h="315971">
                <a:tc>
                  <a:txBody>
                    <a:bodyPr/>
                    <a:lstStyle/>
                    <a:p>
                      <a:r>
                        <a:rPr lang="en-GB" sz="12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CN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Financial penalty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Crime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1431517224"/>
                  </a:ext>
                </a:extLst>
              </a:tr>
              <a:tr h="961769">
                <a:tc>
                  <a:txBody>
                    <a:bodyPr/>
                    <a:lstStyle/>
                    <a:p>
                      <a:r>
                        <a:rPr lang="en-GB" sz="1200" dirty="0">
                          <a:effectLst/>
                        </a:rPr>
                        <a:t>Third party liability: directors and officers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 </a:t>
                      </a:r>
                      <a:br>
                        <a:rPr lang="en-GB" sz="1200" dirty="0">
                          <a:effectLst/>
                        </a:rPr>
                      </a:br>
                      <a:r>
                        <a:rPr lang="en-GB" sz="1200" dirty="0">
                          <a:effectLst/>
                        </a:rPr>
                        <a:t>(if consent or connive)</a:t>
                      </a:r>
                    </a:p>
                    <a:p>
                      <a:r>
                        <a:rPr lang="en-GB" sz="1200" dirty="0">
                          <a:effectLst/>
                        </a:rPr>
                        <a:t>(NB claim against director/officer not available if already a claim for same act against co)</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 </a:t>
                      </a:r>
                      <a:br>
                        <a:rPr lang="en-GB" sz="1200" dirty="0">
                          <a:effectLst/>
                        </a:rPr>
                      </a:br>
                      <a:r>
                        <a:rPr lang="en-GB" sz="1200" dirty="0">
                          <a:effectLst/>
                        </a:rPr>
                        <a:t>(if consent or connive or due to neglect)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2229208158"/>
                  </a:ext>
                </a:extLst>
              </a:tr>
              <a:tr h="801474">
                <a:tc>
                  <a:txBody>
                    <a:bodyPr/>
                    <a:lstStyle/>
                    <a:p>
                      <a:r>
                        <a:rPr lang="en-GB" sz="1200" dirty="0">
                          <a:effectLst/>
                        </a:rPr>
                        <a:t>Third party liability:</a:t>
                      </a:r>
                      <a:br>
                        <a:rPr lang="en-GB" sz="1200" dirty="0">
                          <a:effectLst/>
                        </a:rPr>
                      </a:br>
                      <a:r>
                        <a:rPr lang="en-GB" sz="1200" dirty="0">
                          <a:effectLst/>
                        </a:rPr>
                        <a:t>Liable if aid or abet/counsel or procure (or encourage)</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br>
                        <a:rPr lang="en-GB" sz="1200" dirty="0">
                          <a:effectLst/>
                        </a:rPr>
                      </a:br>
                      <a:r>
                        <a:rPr lang="en-GB" sz="1200" dirty="0">
                          <a:effectLst/>
                        </a:rPr>
                        <a:t>Unless third party was a “party to” the relevant act (including “knowingly assist”)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No</a:t>
                      </a:r>
                      <a:br>
                        <a:rPr lang="en-GB" sz="1200" dirty="0">
                          <a:effectLst/>
                        </a:rPr>
                      </a:br>
                      <a:r>
                        <a:rPr lang="en-GB" sz="1200" dirty="0">
                          <a:effectLst/>
                        </a:rPr>
                        <a:t>Unless third party was a “party to” the relevant act (including “knowingly assist”)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tc>
                  <a:txBody>
                    <a:bodyPr/>
                    <a:lstStyle/>
                    <a:p>
                      <a:r>
                        <a:rPr lang="en-GB" sz="1200" dirty="0">
                          <a:effectLst/>
                        </a:rPr>
                        <a:t>Yes:</a:t>
                      </a:r>
                    </a:p>
                    <a:p>
                      <a:r>
                        <a:rPr lang="en-GB" sz="1200" dirty="0">
                          <a:effectLst/>
                        </a:rPr>
                        <a:t>Accessories and Abettors Act 1861 or Serious Crime Act 2007</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663" marR="22663" marT="0" marB="0"/>
                </a:tc>
                <a:extLst>
                  <a:ext uri="{0D108BD9-81ED-4DB2-BD59-A6C34878D82A}">
                    <a16:rowId xmlns:a16="http://schemas.microsoft.com/office/drawing/2014/main" val="186484023"/>
                  </a:ext>
                </a:extLst>
              </a:tr>
              <a:tr h="801474">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Reasonable excuse defence?</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TPR must consider CN reasonable:</a:t>
                      </a:r>
                    </a:p>
                    <a:p>
                      <a:r>
                        <a:rPr lang="en-GB" sz="1200" dirty="0">
                          <a:effectLst/>
                          <a:latin typeface="Calibri" panose="020F0502020204030204" pitchFamily="34" charset="0"/>
                          <a:ea typeface="Calibri" panose="020F0502020204030204" pitchFamily="34" charset="0"/>
                          <a:cs typeface="Times New Roman" panose="02020603050405020304" pitchFamily="18" charset="0"/>
                        </a:rPr>
                        <a:t>Some specific defences</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Must not be reasonable to act/fail to act</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Did not have “a reasonable excuse”</a:t>
                      </a:r>
                    </a:p>
                  </a:txBody>
                  <a:tcPr marL="68580" marR="68580" marT="0" marB="0"/>
                </a:tc>
                <a:extLst>
                  <a:ext uri="{0D108BD9-81ED-4DB2-BD59-A6C34878D82A}">
                    <a16:rowId xmlns:a16="http://schemas.microsoft.com/office/drawing/2014/main" val="909165091"/>
                  </a:ext>
                </a:extLst>
              </a:tr>
              <a:tr h="801474">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Limit on monetary liability</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S75 debt amount</a:t>
                      </a:r>
                      <a:br>
                        <a:rPr lang="en-GB" sz="1000" dirty="0">
                          <a:effectLst/>
                          <a:latin typeface="Calibri" panose="020F0502020204030204" pitchFamily="34" charset="0"/>
                          <a:ea typeface="Calibri" panose="020F0502020204030204" pitchFamily="34" charset="0"/>
                          <a:cs typeface="Times New Roman" panose="02020603050405020304" pitchFamily="18" charset="0"/>
                        </a:rPr>
                      </a:br>
                      <a:r>
                        <a:rPr lang="en-GB" sz="1000" dirty="0">
                          <a:effectLst/>
                          <a:latin typeface="Calibri" panose="020F0502020204030204" pitchFamily="34" charset="0"/>
                          <a:ea typeface="Calibri" panose="020F0502020204030204" pitchFamily="34" charset="0"/>
                          <a:cs typeface="Times New Roman" panose="02020603050405020304" pitchFamily="18" charset="0"/>
                        </a:rPr>
                        <a:t>(NB timing to change (under PSA 2021) to end of scheme year before date of determination notice)</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£1m </a:t>
                      </a:r>
                    </a:p>
                    <a:p>
                      <a:r>
                        <a:rPr lang="en-GB" sz="1200" dirty="0">
                          <a:effectLst/>
                          <a:latin typeface="Calibri" panose="020F0502020204030204" pitchFamily="34" charset="0"/>
                          <a:ea typeface="Calibri" panose="020F0502020204030204" pitchFamily="34" charset="0"/>
                          <a:cs typeface="Times New Roman" panose="02020603050405020304" pitchFamily="18" charset="0"/>
                        </a:rPr>
                        <a:t>(can be raised by SofS by regs)</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No limit</a:t>
                      </a:r>
                    </a:p>
                  </a:txBody>
                  <a:tcPr marL="68580" marR="68580" marT="0" marB="0"/>
                </a:tc>
                <a:extLst>
                  <a:ext uri="{0D108BD9-81ED-4DB2-BD59-A6C34878D82A}">
                    <a16:rowId xmlns:a16="http://schemas.microsoft.com/office/drawing/2014/main" val="887668481"/>
                  </a:ext>
                </a:extLst>
              </a:tr>
              <a:tr h="552308">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Is limit overall or for each def (so can exceed cap in aggregate)?</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For each target: </a:t>
                      </a:r>
                      <a:br>
                        <a:rPr lang="en-GB" sz="1200" dirty="0">
                          <a:effectLst/>
                          <a:latin typeface="Calibri" panose="020F0502020204030204" pitchFamily="34" charset="0"/>
                          <a:ea typeface="Calibri" panose="020F0502020204030204" pitchFamily="34" charset="0"/>
                          <a:cs typeface="Times New Roman" panose="02020603050405020304" pitchFamily="18" charset="0"/>
                        </a:rPr>
                      </a:br>
                      <a:r>
                        <a:rPr lang="en-GB" sz="1200" i="1" dirty="0">
                          <a:effectLst/>
                          <a:latin typeface="Calibri" panose="020F0502020204030204" pitchFamily="34" charset="0"/>
                          <a:ea typeface="Calibri" panose="020F0502020204030204" pitchFamily="34" charset="0"/>
                          <a:cs typeface="Times New Roman" panose="02020603050405020304" pitchFamily="18" charset="0"/>
                        </a:rPr>
                        <a:t>Re Storm Funding </a:t>
                      </a:r>
                      <a:r>
                        <a:rPr lang="en-GB" sz="1200" i="0" dirty="0">
                          <a:effectLst/>
                          <a:latin typeface="Calibri" panose="020F0502020204030204" pitchFamily="34" charset="0"/>
                          <a:ea typeface="Calibri" panose="020F0502020204030204" pitchFamily="34" charset="0"/>
                          <a:cs typeface="Times New Roman" panose="02020603050405020304" pitchFamily="18" charset="0"/>
                        </a:rPr>
                        <a:t>[2013] EWHC 4019 (Ch)</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For each def: </a:t>
                      </a:r>
                      <a:br>
                        <a:rPr lang="en-GB" sz="1200" dirty="0">
                          <a:effectLst/>
                          <a:latin typeface="Calibri" panose="020F0502020204030204" pitchFamily="34" charset="0"/>
                          <a:ea typeface="Calibri" panose="020F0502020204030204" pitchFamily="34" charset="0"/>
                          <a:cs typeface="Times New Roman" panose="02020603050405020304" pitchFamily="18" charset="0"/>
                        </a:rPr>
                      </a:br>
                      <a:r>
                        <a:rPr lang="en-GB" sz="1200" dirty="0">
                          <a:effectLst/>
                          <a:latin typeface="Calibri" panose="020F0502020204030204" pitchFamily="34" charset="0"/>
                          <a:ea typeface="Calibri" panose="020F0502020204030204" pitchFamily="34" charset="0"/>
                          <a:cs typeface="Times New Roman" panose="02020603050405020304" pitchFamily="18" charset="0"/>
                        </a:rPr>
                        <a:t>by analogy with </a:t>
                      </a:r>
                      <a:r>
                        <a:rPr lang="en-GB" sz="1200" i="1" dirty="0">
                          <a:effectLst/>
                          <a:latin typeface="Calibri" panose="020F0502020204030204" pitchFamily="34" charset="0"/>
                          <a:ea typeface="Calibri" panose="020F0502020204030204" pitchFamily="34" charset="0"/>
                          <a:cs typeface="Times New Roman" panose="02020603050405020304" pitchFamily="18" charset="0"/>
                        </a:rPr>
                        <a:t>Sutton v Norwich CC </a:t>
                      </a:r>
                      <a:r>
                        <a:rPr lang="en-GB" sz="1200" i="0" dirty="0">
                          <a:effectLst/>
                          <a:latin typeface="Calibri" panose="020F0502020204030204" pitchFamily="34" charset="0"/>
                          <a:ea typeface="Calibri" panose="020F0502020204030204" pitchFamily="34" charset="0"/>
                          <a:cs typeface="Times New Roman" panose="02020603050405020304" pitchFamily="18" charset="0"/>
                        </a:rPr>
                        <a:t>[2021] EWCA Civ 20 </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N/A</a:t>
                      </a:r>
                    </a:p>
                  </a:txBody>
                  <a:tcPr marL="68580" marR="68580" marT="0" marB="0"/>
                </a:tc>
                <a:extLst>
                  <a:ext uri="{0D108BD9-81ED-4DB2-BD59-A6C34878D82A}">
                    <a16:rowId xmlns:a16="http://schemas.microsoft.com/office/drawing/2014/main" val="1119116427"/>
                  </a:ext>
                </a:extLst>
              </a:tr>
              <a:tr h="490953">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Act/failure can support claim on one of the other heads as well?</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Yes</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Yes (but not if criminal proceedings for same act)</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Yes</a:t>
                      </a:r>
                    </a:p>
                  </a:txBody>
                  <a:tcPr marL="68580" marR="68580" marT="0" marB="0"/>
                </a:tc>
                <a:extLst>
                  <a:ext uri="{0D108BD9-81ED-4DB2-BD59-A6C34878D82A}">
                    <a16:rowId xmlns:a16="http://schemas.microsoft.com/office/drawing/2014/main" val="2003533586"/>
                  </a:ext>
                </a:extLst>
              </a:tr>
              <a:tr h="521636">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Who gets any amount paid?</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The scheme</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The Crown</a:t>
                      </a:r>
                    </a:p>
                  </a:txBody>
                  <a:tcPr marL="68580" marR="68580" marT="0" marB="0"/>
                </a:tc>
                <a:tc>
                  <a:txBody>
                    <a:bodyPr/>
                    <a:lstStyle/>
                    <a:p>
                      <a:r>
                        <a:rPr lang="en-GB" sz="1200" dirty="0">
                          <a:effectLst/>
                          <a:latin typeface="Calibri" panose="020F0502020204030204" pitchFamily="34" charset="0"/>
                          <a:ea typeface="Calibri" panose="020F0502020204030204" pitchFamily="34" charset="0"/>
                          <a:cs typeface="Times New Roman" panose="02020603050405020304" pitchFamily="18" charset="0"/>
                        </a:rPr>
                        <a:t>The Crown</a:t>
                      </a:r>
                      <a:br>
                        <a:rPr lang="en-GB" sz="1200" dirty="0">
                          <a:effectLst/>
                          <a:latin typeface="Calibri" panose="020F0502020204030204" pitchFamily="34" charset="0"/>
                          <a:ea typeface="Calibri" panose="020F0502020204030204" pitchFamily="34" charset="0"/>
                          <a:cs typeface="Times New Roman" panose="02020603050405020304" pitchFamily="18" charset="0"/>
                        </a:rPr>
                      </a:br>
                      <a:r>
                        <a:rPr lang="en-GB" sz="1200" dirty="0">
                          <a:effectLst/>
                          <a:latin typeface="Calibri" panose="020F0502020204030204" pitchFamily="34" charset="0"/>
                          <a:ea typeface="Calibri" panose="020F0502020204030204" pitchFamily="34" charset="0"/>
                          <a:cs typeface="Times New Roman" panose="02020603050405020304" pitchFamily="18" charset="0"/>
                        </a:rPr>
                        <a:t>(potential for confiscation order under POCA)</a:t>
                      </a:r>
                    </a:p>
                  </a:txBody>
                  <a:tcPr marL="68580" marR="68580" marT="0" marB="0"/>
                </a:tc>
                <a:extLst>
                  <a:ext uri="{0D108BD9-81ED-4DB2-BD59-A6C34878D82A}">
                    <a16:rowId xmlns:a16="http://schemas.microsoft.com/office/drawing/2014/main" val="165385222"/>
                  </a:ext>
                </a:extLst>
              </a:tr>
            </a:tbl>
          </a:graphicData>
        </a:graphic>
      </p:graphicFrame>
    </p:spTree>
    <p:extLst>
      <p:ext uri="{BB962C8B-B14F-4D97-AF65-F5344CB8AC3E}">
        <p14:creationId xmlns:p14="http://schemas.microsoft.com/office/powerpoint/2010/main" val="4246032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1E80B1F-0BDD-4736-8245-7BC6E3C67B0C}"/>
              </a:ext>
            </a:extLst>
          </p:cNvPr>
          <p:cNvSpPr txBox="1">
            <a:spLocks/>
          </p:cNvSpPr>
          <p:nvPr/>
        </p:nvSpPr>
        <p:spPr>
          <a:xfrm>
            <a:off x="1889009" y="1739014"/>
            <a:ext cx="5833342" cy="85725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100" b="1" dirty="0">
                <a:solidFill>
                  <a:srgbClr val="7F9C91"/>
                </a:solidFill>
                <a:cs typeface="Arial" panose="020B0604020202020204" pitchFamily="34" charset="0"/>
              </a:rPr>
              <a:t>20 April 2021</a:t>
            </a:r>
          </a:p>
        </p:txBody>
      </p:sp>
      <p:sp>
        <p:nvSpPr>
          <p:cNvPr id="9" name="Content Placeholder 2">
            <a:extLst>
              <a:ext uri="{FF2B5EF4-FFF2-40B4-BE49-F238E27FC236}">
                <a16:creationId xmlns:a16="http://schemas.microsoft.com/office/drawing/2014/main" id="{C5A25093-2599-4F0F-9CCA-F97713DA7B90}"/>
              </a:ext>
            </a:extLst>
          </p:cNvPr>
          <p:cNvSpPr txBox="1">
            <a:spLocks/>
          </p:cNvSpPr>
          <p:nvPr/>
        </p:nvSpPr>
        <p:spPr>
          <a:xfrm>
            <a:off x="1889009" y="2184741"/>
            <a:ext cx="5833342" cy="2934244"/>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solidFill>
                <a:srgbClr val="1C3C34"/>
              </a:solidFill>
              <a:latin typeface="Calibri" panose="020F0502020204030204" pitchFamily="34" charset="0"/>
              <a:cs typeface="Arial Unicode MS"/>
            </a:endParaRPr>
          </a:p>
          <a:p>
            <a:pPr marL="0" indent="0">
              <a:buFont typeface="Arial" panose="020B0604020202020204" pitchFamily="34" charset="0"/>
              <a:buNone/>
            </a:pPr>
            <a:endParaRPr lang="en-US" dirty="0">
              <a:solidFill>
                <a:srgbClr val="1C3C34"/>
              </a:solidFill>
              <a:latin typeface="Calibri" panose="020F0502020204030204" pitchFamily="34" charset="0"/>
              <a:cs typeface="Arial Unicode MS"/>
            </a:endParaRPr>
          </a:p>
          <a:p>
            <a:pPr marL="0" indent="0">
              <a:buFont typeface="Arial" panose="020B0604020202020204" pitchFamily="34" charset="0"/>
              <a:buNone/>
            </a:pPr>
            <a:r>
              <a:rPr lang="en-US" dirty="0">
                <a:solidFill>
                  <a:srgbClr val="1C3C34"/>
                </a:solidFill>
                <a:latin typeface="Calibri" panose="020F0502020204030204" pitchFamily="34" charset="0"/>
                <a:cs typeface="Arial Unicode MS"/>
              </a:rPr>
              <a:t>David Pollard</a:t>
            </a:r>
          </a:p>
          <a:p>
            <a:pPr marL="0" indent="0">
              <a:buFont typeface="Arial" panose="020B0604020202020204" pitchFamily="34" charset="0"/>
              <a:buNone/>
            </a:pPr>
            <a:r>
              <a:rPr lang="en-US" dirty="0">
                <a:solidFill>
                  <a:srgbClr val="1C3C34"/>
                </a:solidFill>
                <a:latin typeface="Calibri" panose="020F0502020204030204" pitchFamily="34" charset="0"/>
                <a:cs typeface="Arial Unicode MS"/>
              </a:rPr>
              <a:t>Wilberforce Chambers, Lincoln’s Inn, London WC2A 3QP</a:t>
            </a:r>
          </a:p>
          <a:p>
            <a:pPr marL="0" indent="0">
              <a:buFont typeface="Arial" panose="020B0604020202020204" pitchFamily="34" charset="0"/>
              <a:buNone/>
            </a:pPr>
            <a:r>
              <a:rPr lang="en-US" dirty="0">
                <a:solidFill>
                  <a:srgbClr val="1C3C34"/>
                </a:solidFill>
                <a:latin typeface="Calibri" panose="020F0502020204030204" pitchFamily="34" charset="0"/>
                <a:cs typeface="Arial Unicode MS"/>
              </a:rPr>
              <a:t>dpollard@wilberforce.co.uk</a:t>
            </a:r>
          </a:p>
          <a:p>
            <a:pPr marL="0" indent="0">
              <a:buFont typeface="Arial" panose="020B0604020202020204" pitchFamily="34" charset="0"/>
              <a:buNone/>
            </a:pPr>
            <a:endParaRPr lang="en-US" dirty="0">
              <a:solidFill>
                <a:srgbClr val="1C3C34"/>
              </a:solidFill>
              <a:latin typeface="Calibri" panose="020F0502020204030204" pitchFamily="34" charset="0"/>
              <a:cs typeface="Arial Unicode MS"/>
            </a:endParaRPr>
          </a:p>
          <a:p>
            <a:pPr marL="0" indent="0">
              <a:buFont typeface="Arial" panose="020B0604020202020204" pitchFamily="34" charset="0"/>
              <a:buNone/>
            </a:pPr>
            <a:r>
              <a:rPr lang="en-GB" altLang="en-US" sz="1425" dirty="0"/>
              <a:t>This material is for general information only and is not intended to provide legal advice.</a:t>
            </a:r>
          </a:p>
          <a:p>
            <a:pPr marL="0" indent="0">
              <a:buFont typeface="Arial" panose="020B0604020202020204" pitchFamily="34" charset="0"/>
              <a:buNone/>
            </a:pPr>
            <a:r>
              <a:rPr lang="en-GB" altLang="en-US" sz="1425" dirty="0"/>
              <a:t>© David Pollard 2021</a:t>
            </a:r>
            <a:endParaRPr lang="en-US" sz="1425" dirty="0">
              <a:solidFill>
                <a:srgbClr val="1C3C34"/>
              </a:solidFill>
              <a:latin typeface="Calibri" panose="020F0502020204030204" pitchFamily="34" charset="0"/>
              <a:cs typeface="Arial Unicode MS"/>
            </a:endParaRPr>
          </a:p>
          <a:p>
            <a:pPr marL="0" indent="0">
              <a:buFont typeface="Arial" panose="020B0604020202020204" pitchFamily="34" charset="0"/>
              <a:buNone/>
            </a:pPr>
            <a:endParaRPr lang="en-US" dirty="0">
              <a:solidFill>
                <a:srgbClr val="1C3C34"/>
              </a:solidFill>
              <a:latin typeface="Calibri" panose="020F0502020204030204" pitchFamily="34" charset="0"/>
              <a:cs typeface="Arial Unicode MS"/>
            </a:endParaRPr>
          </a:p>
        </p:txBody>
      </p:sp>
    </p:spTree>
    <p:extLst>
      <p:ext uri="{BB962C8B-B14F-4D97-AF65-F5344CB8AC3E}">
        <p14:creationId xmlns:p14="http://schemas.microsoft.com/office/powerpoint/2010/main" val="4252522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E133C7E-DAEB-45BF-A0E3-A1985E5CB0F7}"/>
              </a:ext>
            </a:extLst>
          </p:cNvPr>
          <p:cNvSpPr>
            <a:spLocks noGrp="1"/>
          </p:cNvSpPr>
          <p:nvPr>
            <p:ph type="body" sz="quarter" idx="13"/>
          </p:nvPr>
        </p:nvSpPr>
        <p:spPr>
          <a:xfrm>
            <a:off x="1785642" y="4617720"/>
            <a:ext cx="9831718" cy="1305560"/>
          </a:xfrm>
        </p:spPr>
        <p:txBody>
          <a:bodyPr>
            <a:normAutofit/>
          </a:bodyPr>
          <a:lstStyle/>
          <a:p>
            <a:r>
              <a:rPr lang="en-GB" sz="3600" dirty="0"/>
              <a:t>David Pollard, Wilberforce Chambers</a:t>
            </a:r>
          </a:p>
          <a:p>
            <a:r>
              <a:rPr lang="en-US" sz="3600" dirty="0"/>
              <a:t>20 April 2021 </a:t>
            </a:r>
            <a:endParaRPr lang="en-GB" sz="3600" dirty="0"/>
          </a:p>
        </p:txBody>
      </p:sp>
      <p:sp>
        <p:nvSpPr>
          <p:cNvPr id="3" name="Text Placeholder 2">
            <a:extLst>
              <a:ext uri="{FF2B5EF4-FFF2-40B4-BE49-F238E27FC236}">
                <a16:creationId xmlns:a16="http://schemas.microsoft.com/office/drawing/2014/main" id="{473356C3-3C1D-495C-94A2-E0CE8C0D6365}"/>
              </a:ext>
            </a:extLst>
          </p:cNvPr>
          <p:cNvSpPr>
            <a:spLocks noGrp="1"/>
          </p:cNvSpPr>
          <p:nvPr>
            <p:ph type="body" sz="quarter" idx="15"/>
          </p:nvPr>
        </p:nvSpPr>
        <p:spPr>
          <a:xfrm>
            <a:off x="1994522" y="934721"/>
            <a:ext cx="9352998" cy="1393802"/>
          </a:xfrm>
        </p:spPr>
        <p:txBody>
          <a:bodyPr/>
          <a:lstStyle/>
          <a:p>
            <a:r>
              <a:rPr lang="en-US" sz="4000" dirty="0"/>
              <a:t>Pensions Law technical bites:</a:t>
            </a:r>
          </a:p>
          <a:p>
            <a:r>
              <a:rPr lang="en-US" sz="4000" dirty="0"/>
              <a:t>New Crimes, Fines and Penalties </a:t>
            </a:r>
            <a:br>
              <a:rPr lang="en-US" sz="4000" dirty="0"/>
            </a:br>
            <a:r>
              <a:rPr lang="en-US" sz="4000" dirty="0"/>
              <a:t>under PSA 2021</a:t>
            </a:r>
          </a:p>
          <a:p>
            <a:endParaRPr lang="en-US" sz="5400" dirty="0"/>
          </a:p>
          <a:p>
            <a:r>
              <a:rPr lang="en-US" sz="5400" dirty="0"/>
              <a:t>(3) Reasonable Excuse</a:t>
            </a:r>
            <a:endParaRPr lang="en-GB" sz="5400" dirty="0"/>
          </a:p>
        </p:txBody>
      </p:sp>
    </p:spTree>
    <p:extLst>
      <p:ext uri="{BB962C8B-B14F-4D97-AF65-F5344CB8AC3E}">
        <p14:creationId xmlns:p14="http://schemas.microsoft.com/office/powerpoint/2010/main" val="676429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84F190-66E4-415A-B05E-7A71A02B8E70}"/>
              </a:ext>
            </a:extLst>
          </p:cNvPr>
          <p:cNvSpPr>
            <a:spLocks noGrp="1"/>
          </p:cNvSpPr>
          <p:nvPr>
            <p:ph type="body" sz="quarter" idx="12"/>
          </p:nvPr>
        </p:nvSpPr>
        <p:spPr/>
        <p:txBody>
          <a:bodyPr/>
          <a:lstStyle/>
          <a:p>
            <a:pPr algn="l"/>
            <a:r>
              <a:rPr lang="en-GB" dirty="0"/>
              <a:t>Crimes, Fines and Penalties</a:t>
            </a:r>
          </a:p>
        </p:txBody>
      </p:sp>
      <p:sp>
        <p:nvSpPr>
          <p:cNvPr id="3" name="Text Placeholder 2">
            <a:extLst>
              <a:ext uri="{FF2B5EF4-FFF2-40B4-BE49-F238E27FC236}">
                <a16:creationId xmlns:a16="http://schemas.microsoft.com/office/drawing/2014/main" id="{3CDB0D09-D4C8-4338-B2A3-7A7ADE24B116}"/>
              </a:ext>
            </a:extLst>
          </p:cNvPr>
          <p:cNvSpPr>
            <a:spLocks noGrp="1"/>
          </p:cNvSpPr>
          <p:nvPr>
            <p:ph type="body" sz="quarter" idx="13"/>
          </p:nvPr>
        </p:nvSpPr>
        <p:spPr/>
        <p:txBody>
          <a:bodyPr>
            <a:normAutofit/>
          </a:bodyPr>
          <a:lstStyle/>
          <a:p>
            <a:pPr marL="457200" lvl="1" indent="0">
              <a:buNone/>
            </a:pPr>
            <a:r>
              <a:rPr lang="en-GB" sz="4400" dirty="0"/>
              <a:t>Caution! </a:t>
            </a:r>
          </a:p>
          <a:p>
            <a:pPr lvl="1"/>
            <a:r>
              <a:rPr lang="en-GB" sz="2800" dirty="0"/>
              <a:t>These webcasts are just discussions</a:t>
            </a:r>
          </a:p>
          <a:p>
            <a:pPr lvl="1"/>
            <a:r>
              <a:rPr lang="en-GB" sz="2800" dirty="0"/>
              <a:t>Intended for professional advisers</a:t>
            </a:r>
          </a:p>
          <a:p>
            <a:pPr lvl="2"/>
            <a:r>
              <a:rPr lang="en-GB" sz="2400" dirty="0"/>
              <a:t>If you are not a solicitor, you should get legal advice from a solicitor</a:t>
            </a:r>
          </a:p>
          <a:p>
            <a:pPr lvl="2"/>
            <a:r>
              <a:rPr lang="en-GB" sz="2400" dirty="0"/>
              <a:t>If you are a solicitor, you should consider formally instructing a barrister</a:t>
            </a:r>
          </a:p>
          <a:p>
            <a:pPr lvl="1"/>
            <a:r>
              <a:rPr lang="en-GB" sz="2800" dirty="0"/>
              <a:t>This is new legislation – not yet in force</a:t>
            </a:r>
          </a:p>
          <a:p>
            <a:pPr lvl="1"/>
            <a:r>
              <a:rPr lang="en-GB" sz="2800" dirty="0"/>
              <a:t>Much will depend on the facts of each situation</a:t>
            </a:r>
          </a:p>
          <a:p>
            <a:pPr lvl="1"/>
            <a:r>
              <a:rPr lang="en-GB" sz="2800" dirty="0"/>
              <a:t>Risk of action being taken by TPR may depend on its policy</a:t>
            </a:r>
          </a:p>
          <a:p>
            <a:pPr marL="914400" lvl="2" indent="0">
              <a:buNone/>
            </a:pPr>
            <a:endParaRPr lang="en-GB" sz="2400" dirty="0"/>
          </a:p>
          <a:p>
            <a:endParaRPr lang="en-GB" sz="4000" dirty="0"/>
          </a:p>
        </p:txBody>
      </p:sp>
    </p:spTree>
    <p:extLst>
      <p:ext uri="{BB962C8B-B14F-4D97-AF65-F5344CB8AC3E}">
        <p14:creationId xmlns:p14="http://schemas.microsoft.com/office/powerpoint/2010/main" val="212220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084F190-66E4-415A-B05E-7A71A02B8E70}"/>
              </a:ext>
            </a:extLst>
          </p:cNvPr>
          <p:cNvSpPr>
            <a:spLocks noGrp="1"/>
          </p:cNvSpPr>
          <p:nvPr>
            <p:ph type="body" sz="quarter" idx="12"/>
          </p:nvPr>
        </p:nvSpPr>
        <p:spPr/>
        <p:txBody>
          <a:bodyPr/>
          <a:lstStyle/>
          <a:p>
            <a:pPr algn="l"/>
            <a:r>
              <a:rPr lang="en-GB" dirty="0"/>
              <a:t>Crimes, Fines and Penalties</a:t>
            </a:r>
          </a:p>
        </p:txBody>
      </p:sp>
      <p:sp>
        <p:nvSpPr>
          <p:cNvPr id="3" name="Text Placeholder 2">
            <a:extLst>
              <a:ext uri="{FF2B5EF4-FFF2-40B4-BE49-F238E27FC236}">
                <a16:creationId xmlns:a16="http://schemas.microsoft.com/office/drawing/2014/main" id="{3CDB0D09-D4C8-4338-B2A3-7A7ADE24B116}"/>
              </a:ext>
            </a:extLst>
          </p:cNvPr>
          <p:cNvSpPr>
            <a:spLocks noGrp="1"/>
          </p:cNvSpPr>
          <p:nvPr>
            <p:ph type="body" sz="quarter" idx="13"/>
          </p:nvPr>
        </p:nvSpPr>
        <p:spPr/>
        <p:txBody>
          <a:bodyPr>
            <a:normAutofit/>
          </a:bodyPr>
          <a:lstStyle/>
          <a:p>
            <a:pPr lvl="1"/>
            <a:r>
              <a:rPr lang="en-GB" sz="2800" dirty="0"/>
              <a:t>TPR and new teeth</a:t>
            </a:r>
          </a:p>
          <a:p>
            <a:pPr lvl="1"/>
            <a:r>
              <a:rPr lang="en-GB" sz="2800" dirty="0"/>
              <a:t>Wide ambit</a:t>
            </a:r>
          </a:p>
          <a:p>
            <a:pPr lvl="1"/>
            <a:r>
              <a:rPr lang="en-GB" sz="2800" dirty="0"/>
              <a:t>May need to be a constant check:</a:t>
            </a:r>
          </a:p>
          <a:p>
            <a:pPr lvl="2">
              <a:buFontTx/>
              <a:buChar char="-"/>
            </a:pPr>
            <a:r>
              <a:rPr lang="en-GB" sz="2400" dirty="0"/>
              <a:t>Could the pension scheme or support for the pension scheme be affected? – now or in the future?</a:t>
            </a:r>
          </a:p>
          <a:p>
            <a:pPr lvl="2">
              <a:buFontTx/>
              <a:buChar char="-"/>
            </a:pPr>
            <a:r>
              <a:rPr lang="en-GB" sz="2400" dirty="0"/>
              <a:t>Does what is happening look to have a “reasonable excuse”</a:t>
            </a:r>
          </a:p>
          <a:p>
            <a:pPr lvl="3">
              <a:buFontTx/>
              <a:buChar char="-"/>
            </a:pPr>
            <a:r>
              <a:rPr lang="en-GB" sz="2000" dirty="0"/>
              <a:t>Will it still look reasonable in the future?</a:t>
            </a:r>
          </a:p>
          <a:p>
            <a:pPr lvl="3">
              <a:buFontTx/>
              <a:buChar char="-"/>
            </a:pPr>
            <a:r>
              <a:rPr lang="en-GB" sz="2000" dirty="0"/>
              <a:t>Will a jury decide that?</a:t>
            </a:r>
          </a:p>
          <a:p>
            <a:pPr lvl="1"/>
            <a:r>
              <a:rPr lang="en-GB" sz="2800" dirty="0"/>
              <a:t>What is likely to be TPR’s likely reaction? </a:t>
            </a:r>
          </a:p>
          <a:p>
            <a:pPr lvl="2">
              <a:buFontTx/>
              <a:buChar char="-"/>
            </a:pPr>
            <a:r>
              <a:rPr lang="en-GB" sz="2400" dirty="0"/>
              <a:t>now and in the future?  </a:t>
            </a:r>
          </a:p>
          <a:p>
            <a:pPr marL="914400" lvl="2" indent="0">
              <a:buNone/>
            </a:pPr>
            <a:endParaRPr lang="en-GB" sz="2400" dirty="0"/>
          </a:p>
          <a:p>
            <a:endParaRPr lang="en-GB" sz="4000" dirty="0"/>
          </a:p>
        </p:txBody>
      </p:sp>
    </p:spTree>
    <p:extLst>
      <p:ext uri="{BB962C8B-B14F-4D97-AF65-F5344CB8AC3E}">
        <p14:creationId xmlns:p14="http://schemas.microsoft.com/office/powerpoint/2010/main" val="461752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p:txBody>
          <a:bodyPr/>
          <a:lstStyle/>
          <a:p>
            <a:pPr algn="l"/>
            <a:r>
              <a:rPr lang="en-US" dirty="0"/>
              <a:t>New crimes and penalties</a:t>
            </a:r>
            <a:endParaRPr lang="en-GB" dirty="0"/>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rmAutofit fontScale="55000" lnSpcReduction="20000"/>
          </a:bodyPr>
          <a:lstStyle/>
          <a:p>
            <a:pPr marL="0" indent="0">
              <a:lnSpc>
                <a:spcPct val="120000"/>
              </a:lnSpc>
              <a:buNone/>
            </a:pPr>
            <a:r>
              <a:rPr lang="en-US" b="1" dirty="0"/>
              <a:t>Failing to comply with s38 CN </a:t>
            </a:r>
            <a:r>
              <a:rPr lang="en-US" sz="2500" dirty="0"/>
              <a:t>s42A Offence/ s42B: Financial penalty</a:t>
            </a:r>
          </a:p>
          <a:p>
            <a:pPr lvl="1" indent="0">
              <a:lnSpc>
                <a:spcPct val="120000"/>
              </a:lnSpc>
              <a:buNone/>
            </a:pPr>
            <a:r>
              <a:rPr lang="en-US" sz="4400" dirty="0"/>
              <a:t>“without </a:t>
            </a:r>
            <a:r>
              <a:rPr lang="en-US" sz="4400" dirty="0">
                <a:solidFill>
                  <a:srgbClr val="FF0000"/>
                </a:solidFill>
              </a:rPr>
              <a:t>reasonable excuse</a:t>
            </a:r>
            <a:r>
              <a:rPr lang="en-US" sz="4400" dirty="0"/>
              <a:t>” </a:t>
            </a:r>
            <a:r>
              <a:rPr lang="en-US" sz="1400" dirty="0"/>
              <a:t>– s42A(2), 42B(2)</a:t>
            </a:r>
          </a:p>
          <a:p>
            <a:pPr marL="0" indent="0">
              <a:lnSpc>
                <a:spcPct val="120000"/>
              </a:lnSpc>
              <a:buNone/>
            </a:pPr>
            <a:endParaRPr lang="en-GB" sz="2800" b="1" dirty="0"/>
          </a:p>
          <a:p>
            <a:pPr marL="0" indent="0">
              <a:lnSpc>
                <a:spcPct val="120000"/>
              </a:lnSpc>
              <a:buNone/>
            </a:pPr>
            <a:r>
              <a:rPr lang="en-GB" b="1" dirty="0"/>
              <a:t>Avoidance of employer debt </a:t>
            </a:r>
            <a:r>
              <a:rPr lang="en-GB" sz="2500" dirty="0"/>
              <a:t>s58A Offence/ s58C:  Financial penalty</a:t>
            </a:r>
          </a:p>
          <a:p>
            <a:pPr>
              <a:lnSpc>
                <a:spcPct val="120000"/>
              </a:lnSpc>
            </a:pPr>
            <a:r>
              <a:rPr lang="en-GB" b="1" dirty="0"/>
              <a:t>Conduct risking accrued scheme benefits </a:t>
            </a:r>
            <a:r>
              <a:rPr lang="en-GB" sz="2500" dirty="0"/>
              <a:t>s58B Offence/ s58D: Financial penalty</a:t>
            </a:r>
          </a:p>
          <a:p>
            <a:pPr marL="0" indent="0">
              <a:lnSpc>
                <a:spcPct val="120000"/>
              </a:lnSpc>
              <a:buNone/>
            </a:pPr>
            <a:r>
              <a:rPr lang="en-GB" sz="2500" dirty="0"/>
              <a:t> </a:t>
            </a:r>
          </a:p>
          <a:p>
            <a:pPr lvl="1" indent="0">
              <a:lnSpc>
                <a:spcPct val="120000"/>
              </a:lnSpc>
              <a:buNone/>
            </a:pPr>
            <a:r>
              <a:rPr lang="en-GB" sz="2900" dirty="0"/>
              <a:t>Crim:</a:t>
            </a:r>
          </a:p>
          <a:p>
            <a:pPr lvl="1" indent="0">
              <a:lnSpc>
                <a:spcPct val="120000"/>
              </a:lnSpc>
              <a:buNone/>
            </a:pPr>
            <a:r>
              <a:rPr lang="en-GB" sz="4500" dirty="0"/>
              <a:t>“the person did not have a </a:t>
            </a:r>
            <a:r>
              <a:rPr lang="en-GB" sz="4500" dirty="0">
                <a:solidFill>
                  <a:srgbClr val="FF0000"/>
                </a:solidFill>
              </a:rPr>
              <a:t>reasonable excuse </a:t>
            </a:r>
            <a:r>
              <a:rPr lang="en-GB" sz="4500" dirty="0"/>
              <a:t>for doing the act....” </a:t>
            </a:r>
          </a:p>
          <a:p>
            <a:pPr lvl="1" indent="0">
              <a:lnSpc>
                <a:spcPct val="120000"/>
              </a:lnSpc>
              <a:buNone/>
            </a:pPr>
            <a:r>
              <a:rPr lang="en-GB" sz="2200" dirty="0"/>
              <a:t>-  s58A(2)(c), s58B(2)(c)</a:t>
            </a:r>
          </a:p>
          <a:p>
            <a:pPr lvl="1" indent="0">
              <a:lnSpc>
                <a:spcPct val="120000"/>
              </a:lnSpc>
              <a:buNone/>
            </a:pPr>
            <a:r>
              <a:rPr lang="en-GB" sz="2900" dirty="0"/>
              <a:t>Fin Pen:</a:t>
            </a:r>
            <a:r>
              <a:rPr lang="en-GB" sz="2600" dirty="0"/>
              <a:t> </a:t>
            </a:r>
          </a:p>
          <a:p>
            <a:pPr lvl="1" indent="0">
              <a:lnSpc>
                <a:spcPct val="120000"/>
              </a:lnSpc>
              <a:buNone/>
            </a:pPr>
            <a:r>
              <a:rPr lang="en-GB" sz="4000" dirty="0"/>
              <a:t>“it </a:t>
            </a:r>
            <a:r>
              <a:rPr lang="en-GB" sz="4000" dirty="0">
                <a:solidFill>
                  <a:srgbClr val="FF0000"/>
                </a:solidFill>
              </a:rPr>
              <a:t>was not reasonable </a:t>
            </a:r>
            <a:r>
              <a:rPr lang="en-GB" sz="4000" dirty="0"/>
              <a:t>for the person to act or fail to act in the way that the person did.”</a:t>
            </a:r>
          </a:p>
          <a:p>
            <a:pPr lvl="1" indent="0">
              <a:lnSpc>
                <a:spcPct val="120000"/>
              </a:lnSpc>
              <a:buNone/>
            </a:pPr>
            <a:r>
              <a:rPr lang="en-GB" sz="2200" dirty="0"/>
              <a:t> – s58C(2), s58D(2)(c)</a:t>
            </a:r>
          </a:p>
          <a:p>
            <a:pPr marL="0" indent="0">
              <a:lnSpc>
                <a:spcPct val="120000"/>
              </a:lnSpc>
              <a:buNone/>
            </a:pPr>
            <a:endParaRPr lang="en-GB" sz="2200" dirty="0"/>
          </a:p>
          <a:p>
            <a:pPr marL="0" indent="0">
              <a:lnSpc>
                <a:spcPct val="120000"/>
              </a:lnSpc>
              <a:buNone/>
            </a:pPr>
            <a:br>
              <a:rPr lang="en-GB" sz="2800" dirty="0"/>
            </a:br>
            <a:endParaRPr lang="en-GB" sz="2800" dirty="0"/>
          </a:p>
          <a:p>
            <a:pPr marL="0" indent="0">
              <a:buNone/>
            </a:pPr>
            <a:endParaRPr lang="en-US" sz="2800" dirty="0"/>
          </a:p>
        </p:txBody>
      </p:sp>
    </p:spTree>
    <p:extLst>
      <p:ext uri="{BB962C8B-B14F-4D97-AF65-F5344CB8AC3E}">
        <p14:creationId xmlns:p14="http://schemas.microsoft.com/office/powerpoint/2010/main" val="164196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p:txBody>
          <a:bodyPr/>
          <a:lstStyle/>
          <a:p>
            <a:pPr algn="l"/>
            <a:r>
              <a:rPr lang="en-US" dirty="0"/>
              <a:t>Crimes and penalties</a:t>
            </a:r>
            <a:endParaRPr lang="en-GB" dirty="0"/>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rmAutofit/>
          </a:bodyPr>
          <a:lstStyle/>
          <a:p>
            <a:pPr marL="0" indent="0">
              <a:buNone/>
            </a:pPr>
            <a:r>
              <a:rPr lang="en-US" sz="2800" dirty="0"/>
              <a:t>Widely framed</a:t>
            </a:r>
          </a:p>
          <a:p>
            <a:pPr lvl="1"/>
            <a:r>
              <a:rPr lang="en-US" sz="2800" dirty="0"/>
              <a:t>Not just employers or trustees (or associates)</a:t>
            </a:r>
          </a:p>
          <a:p>
            <a:pPr lvl="2">
              <a:buFontTx/>
              <a:buChar char="-"/>
            </a:pPr>
            <a:r>
              <a:rPr lang="en-US" sz="2200" dirty="0"/>
              <a:t>Could apply to any person</a:t>
            </a:r>
          </a:p>
          <a:p>
            <a:pPr lvl="2">
              <a:buFontTx/>
              <a:buChar char="-"/>
            </a:pPr>
            <a:r>
              <a:rPr lang="en-US" sz="2200" dirty="0"/>
              <a:t>NB potential to extend to directors and managers of corporate</a:t>
            </a:r>
          </a:p>
          <a:p>
            <a:pPr lvl="1"/>
            <a:r>
              <a:rPr lang="en-US" sz="2800" dirty="0"/>
              <a:t>Not limited to “wilful or reckless” acts (compare Govt responses)</a:t>
            </a:r>
          </a:p>
          <a:p>
            <a:pPr lvl="1"/>
            <a:r>
              <a:rPr lang="en-US" sz="2800" dirty="0"/>
              <a:t>Potentially catches many acts or omissions that affect pension schemes</a:t>
            </a:r>
          </a:p>
          <a:p>
            <a:pPr lvl="1"/>
            <a:r>
              <a:rPr lang="en-US" sz="2800" dirty="0"/>
              <a:t>Major defence – reasonable excuse</a:t>
            </a:r>
          </a:p>
          <a:p>
            <a:pPr lvl="1"/>
            <a:r>
              <a:rPr lang="en-US" sz="2800" dirty="0"/>
              <a:t>No track record yet</a:t>
            </a:r>
          </a:p>
          <a:p>
            <a:pPr lvl="2"/>
            <a:r>
              <a:rPr lang="en-US" sz="2400" dirty="0"/>
              <a:t>TPR consulting on draft prosecution policy</a:t>
            </a:r>
          </a:p>
          <a:p>
            <a:pPr marL="0" indent="0">
              <a:buNone/>
            </a:pPr>
            <a:endParaRPr lang="en-US" sz="4400" dirty="0"/>
          </a:p>
        </p:txBody>
      </p:sp>
    </p:spTree>
    <p:extLst>
      <p:ext uri="{BB962C8B-B14F-4D97-AF65-F5344CB8AC3E}">
        <p14:creationId xmlns:p14="http://schemas.microsoft.com/office/powerpoint/2010/main" val="2819242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sz="4800" dirty="0"/>
              <a:t>Two main new crimes: 3 elements</a:t>
            </a:r>
            <a:endParaRPr lang="en-GB" dirty="0"/>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pPr marL="457200" indent="-457200">
              <a:buAutoNum type="arabicPeriod"/>
            </a:pPr>
            <a:r>
              <a:rPr lang="en-US" sz="2800" b="1" dirty="0"/>
              <a:t>Causation:</a:t>
            </a:r>
          </a:p>
          <a:p>
            <a:pPr marL="685800" lvl="2" indent="0">
              <a:buNone/>
            </a:pPr>
            <a:r>
              <a:rPr lang="en-US" sz="2000" dirty="0"/>
              <a:t>Crim: Act (or failure) has the relevant effect – </a:t>
            </a:r>
            <a:r>
              <a:rPr lang="en-US" sz="2000" i="1" dirty="0"/>
              <a:t>actus reus</a:t>
            </a:r>
          </a:p>
          <a:p>
            <a:pPr marL="685800" lvl="2" indent="0">
              <a:buNone/>
            </a:pPr>
            <a:r>
              <a:rPr lang="en-US" sz="2000" dirty="0"/>
              <a:t>Fin Pen: person was “a party” to relevant act</a:t>
            </a:r>
          </a:p>
          <a:p>
            <a:pPr marL="457200" indent="-457200">
              <a:buAutoNum type="arabicPeriod"/>
            </a:pPr>
            <a:r>
              <a:rPr lang="en-US" sz="2800" b="1" dirty="0"/>
              <a:t>Intent/knowledge/purpose</a:t>
            </a:r>
          </a:p>
          <a:p>
            <a:pPr marL="685800" lvl="2" indent="0">
              <a:buNone/>
            </a:pPr>
            <a:r>
              <a:rPr lang="en-US" dirty="0"/>
              <a:t>s58A: intention – NB Criminal Justice Act 1967, s8</a:t>
            </a:r>
          </a:p>
          <a:p>
            <a:pPr marL="685800" lvl="2" indent="0">
              <a:buNone/>
            </a:pPr>
            <a:r>
              <a:rPr lang="en-US" dirty="0"/>
              <a:t>		                Corporate intent = guiding mind and will</a:t>
            </a:r>
          </a:p>
          <a:p>
            <a:pPr marL="685800" lvl="2" indent="0">
              <a:buNone/>
            </a:pPr>
            <a:r>
              <a:rPr lang="en-US" dirty="0"/>
              <a:t>s58B: knowledge</a:t>
            </a:r>
          </a:p>
          <a:p>
            <a:pPr marL="685800" lvl="2" indent="0">
              <a:buNone/>
            </a:pPr>
            <a:r>
              <a:rPr lang="en-US" dirty="0"/>
              <a:t>Fin Pen: purpose</a:t>
            </a:r>
          </a:p>
          <a:p>
            <a:pPr marL="457200" indent="-457200">
              <a:buAutoNum type="arabicPeriod"/>
            </a:pPr>
            <a:r>
              <a:rPr lang="en-US" sz="2800" b="1" dirty="0"/>
              <a:t>No reasonable excuse (Crim)/ not reasonable (Fin Pen) </a:t>
            </a:r>
          </a:p>
          <a:p>
            <a:pPr marL="685800" lvl="2" indent="0">
              <a:buNone/>
            </a:pPr>
            <a:r>
              <a:rPr lang="en-US" sz="2000" dirty="0"/>
              <a:t>Crim: Onus of prof on prosecutor – beyond reasonable doubt</a:t>
            </a:r>
          </a:p>
          <a:p>
            <a:pPr marL="685800" lvl="2" indent="0">
              <a:buNone/>
            </a:pPr>
            <a:r>
              <a:rPr lang="en-US" sz="2000" dirty="0"/>
              <a:t>Fin Pens: “not reasonable” – onus?/standard of proof?</a:t>
            </a:r>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280755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r>
              <a:rPr lang="en-US" dirty="0"/>
              <a:t>What is a “</a:t>
            </a:r>
            <a:r>
              <a:rPr lang="en-US" b="1" dirty="0"/>
              <a:t>reasonable excuse”?</a:t>
            </a:r>
          </a:p>
          <a:p>
            <a:pPr lvl="1"/>
            <a:r>
              <a:rPr lang="en-US" dirty="0"/>
              <a:t>Already appears 34 times in PA 2004</a:t>
            </a:r>
          </a:p>
          <a:p>
            <a:pPr lvl="1"/>
            <a:r>
              <a:rPr lang="en-US" dirty="0"/>
              <a:t>Used quite a lot in criminal statutes in other areas – Eg Terrorism Act 2000, Public Order Act 1986</a:t>
            </a:r>
          </a:p>
          <a:p>
            <a:endParaRPr lang="en-US" sz="1867" dirty="0"/>
          </a:p>
          <a:p>
            <a:pPr marL="0" indent="0">
              <a:buNone/>
            </a:pPr>
            <a:endParaRPr lang="en-US" sz="1600" dirty="0"/>
          </a:p>
        </p:txBody>
      </p:sp>
    </p:spTree>
    <p:extLst>
      <p:ext uri="{BB962C8B-B14F-4D97-AF65-F5344CB8AC3E}">
        <p14:creationId xmlns:p14="http://schemas.microsoft.com/office/powerpoint/2010/main" val="3795069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5A696E-AFB5-44D5-A865-0FEB2EC3D3B8}"/>
              </a:ext>
            </a:extLst>
          </p:cNvPr>
          <p:cNvSpPr>
            <a:spLocks noGrp="1"/>
          </p:cNvSpPr>
          <p:nvPr>
            <p:ph type="body" sz="quarter" idx="12"/>
          </p:nvPr>
        </p:nvSpPr>
        <p:spPr>
          <a:xfrm>
            <a:off x="1788568" y="370565"/>
            <a:ext cx="10403432" cy="883469"/>
          </a:xfrm>
        </p:spPr>
        <p:txBody>
          <a:bodyPr>
            <a:normAutofit/>
          </a:bodyPr>
          <a:lstStyle/>
          <a:p>
            <a:pPr algn="l"/>
            <a:r>
              <a:rPr lang="en-GB" dirty="0"/>
              <a:t>Reasonable excuse</a:t>
            </a:r>
          </a:p>
        </p:txBody>
      </p:sp>
      <p:sp>
        <p:nvSpPr>
          <p:cNvPr id="3" name="Text Placeholder 2">
            <a:extLst>
              <a:ext uri="{FF2B5EF4-FFF2-40B4-BE49-F238E27FC236}">
                <a16:creationId xmlns:a16="http://schemas.microsoft.com/office/drawing/2014/main" id="{A017900D-D604-4F61-9DFB-2CFF20858A1C}"/>
              </a:ext>
            </a:extLst>
          </p:cNvPr>
          <p:cNvSpPr>
            <a:spLocks noGrp="1"/>
          </p:cNvSpPr>
          <p:nvPr>
            <p:ph type="body" sz="quarter" idx="13"/>
          </p:nvPr>
        </p:nvSpPr>
        <p:spPr>
          <a:xfrm>
            <a:off x="1808888" y="1272438"/>
            <a:ext cx="9979025" cy="5626202"/>
          </a:xfrm>
        </p:spPr>
        <p:txBody>
          <a:bodyPr>
            <a:noAutofit/>
          </a:bodyPr>
          <a:lstStyle/>
          <a:p>
            <a:r>
              <a:rPr lang="en-US" sz="2400" b="1" dirty="0"/>
              <a:t>Initially, limit ambit?: </a:t>
            </a:r>
            <a:r>
              <a:rPr lang="en-US" sz="2400" i="1" dirty="0"/>
              <a:t>R v K </a:t>
            </a:r>
            <a:r>
              <a:rPr lang="en-US" sz="2400" dirty="0"/>
              <a:t>[2008] EWCA Crim 185, CA at [15]: </a:t>
            </a:r>
          </a:p>
          <a:p>
            <a:pPr marL="457189" lvl="1" indent="0">
              <a:buNone/>
            </a:pPr>
            <a:r>
              <a:rPr lang="en-US" dirty="0"/>
              <a:t>“As for the nature of a ‘reasonable excuse’, it seems to us that this is simply an explanation that the document or record is possessed for a purpose other than to assist in the commission or preparation of an act of terrorism. It matters not that that other purpose may infringe some other provision of the criminal or civil law.”</a:t>
            </a:r>
          </a:p>
          <a:p>
            <a:r>
              <a:rPr lang="en-US" sz="2400" b="1" dirty="0"/>
              <a:t>BUT:</a:t>
            </a:r>
            <a:r>
              <a:rPr lang="en-US" sz="2400" i="1" dirty="0"/>
              <a:t> R v G </a:t>
            </a:r>
            <a:r>
              <a:rPr lang="en-US" sz="2400" dirty="0"/>
              <a:t>[2009] UKHL 13:  Disapproved CA purpose test.  Gives no meaning to use of “reasonable”.</a:t>
            </a:r>
          </a:p>
          <a:p>
            <a:r>
              <a:rPr lang="en-US" sz="2400" dirty="0"/>
              <a:t>Instead look at all the facts </a:t>
            </a:r>
          </a:p>
          <a:p>
            <a:pPr marL="457189" lvl="1" indent="0">
              <a:buNone/>
            </a:pPr>
            <a:r>
              <a:rPr lang="en-US" sz="1867" dirty="0"/>
              <a:t>Article: Christopher Newman and Ben Middleton,  ‘</a:t>
            </a:r>
            <a:r>
              <a:rPr lang="en-US" sz="1867" i="1" dirty="0"/>
              <a:t>Any excuse for uncertainty: English perspectives on the defence of “reasonable excuse” ’ </a:t>
            </a:r>
            <a:r>
              <a:rPr lang="en-US" sz="1867" dirty="0"/>
              <a:t>(2010) 74 J Crim L 472</a:t>
            </a:r>
          </a:p>
          <a:p>
            <a:pPr marL="0" indent="0">
              <a:buNone/>
            </a:pPr>
            <a:endParaRPr lang="en-US" sz="1600" dirty="0"/>
          </a:p>
        </p:txBody>
      </p:sp>
    </p:spTree>
    <p:extLst>
      <p:ext uri="{BB962C8B-B14F-4D97-AF65-F5344CB8AC3E}">
        <p14:creationId xmlns:p14="http://schemas.microsoft.com/office/powerpoint/2010/main" val="3474190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3044</TotalTime>
  <Words>2861</Words>
  <Application>Microsoft Macintosh PowerPoint</Application>
  <PresentationFormat>Widescreen</PresentationFormat>
  <Paragraphs>316</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Sharp Sans No1 Medium</vt:lpstr>
      <vt:lpstr>Sharp Sans No1 Semibold</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Maddi Briggs</dc:creator>
  <cp:lastModifiedBy>David Pollard</cp:lastModifiedBy>
  <cp:revision>75</cp:revision>
  <cp:lastPrinted>2021-04-19T19:00:06Z</cp:lastPrinted>
  <dcterms:created xsi:type="dcterms:W3CDTF">2020-04-14T09:47:54Z</dcterms:created>
  <dcterms:modified xsi:type="dcterms:W3CDTF">2021-04-20T14:06:06Z</dcterms:modified>
</cp:coreProperties>
</file>