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6" r:id="rId3"/>
    <p:sldId id="325" r:id="rId4"/>
    <p:sldId id="1008" r:id="rId5"/>
    <p:sldId id="1009" r:id="rId6"/>
    <p:sldId id="1005" r:id="rId7"/>
    <p:sldId id="1007" r:id="rId8"/>
    <p:sldId id="1006" r:id="rId9"/>
    <p:sldId id="1010" r:id="rId10"/>
    <p:sldId id="1011" r:id="rId11"/>
    <p:sldId id="1014" r:id="rId12"/>
    <p:sldId id="1012" r:id="rId13"/>
    <p:sldId id="1015" r:id="rId14"/>
    <p:sldId id="390" r:id="rId15"/>
    <p:sldId id="99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C34"/>
    <a:srgbClr val="7F9C91"/>
    <a:srgbClr val="003C2E"/>
    <a:srgbClr val="7CBEA8"/>
    <a:srgbClr val="ABD5C7"/>
    <a:srgbClr val="1B4538"/>
    <a:srgbClr val="29694C"/>
    <a:srgbClr val="183C31"/>
    <a:srgbClr val="16362C"/>
    <a:srgbClr val="1A4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80" y="17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C0B978-843D-6A47-A481-8B13826DA6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EC487-CF97-7241-86C6-BE551015D7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63B51-0C03-4446-B87C-353CE07BA915}" type="datetimeFigureOut">
              <a:rPr lang="en-US" smtClean="0"/>
              <a:t>11/15/21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2514F-8F6C-2346-A471-F26CCED17E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3E4C01-3CBD-3547-86EF-5738BC92F5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D68CD-DABB-2F40-9AF3-469C0FCD3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6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447A4-0927-453A-AF1E-834563DBD38B}" type="datetimeFigureOut">
              <a:rPr lang="en-GB" smtClean="0"/>
              <a:t>15/11/2021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8366F-B639-4AC1-BA76-BC8BC55EB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134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DFFE4C-CE2B-AA4F-AABF-3F5908C716B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25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DFFE4C-CE2B-AA4F-AABF-3F5908C716B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322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8C1A-9402-B546-B638-494FB8169717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08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31B04-D4D3-C649-82ED-660ECDD0F754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49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79E2-677E-9F44-AC45-DB3793C6097D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570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7F9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24CF7E0-D76F-4CFF-A613-FEA49C2E642E}"/>
              </a:ext>
            </a:extLst>
          </p:cNvPr>
          <p:cNvSpPr/>
          <p:nvPr userDrawn="1"/>
        </p:nvSpPr>
        <p:spPr>
          <a:xfrm>
            <a:off x="0" y="0"/>
            <a:ext cx="1254034" cy="6858000"/>
          </a:xfrm>
          <a:prstGeom prst="rect">
            <a:avLst/>
          </a:prstGeom>
          <a:solidFill>
            <a:srgbClr val="1A3C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083A5AB4-8533-40A7-B676-20289A063B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286692" y="1796604"/>
            <a:ext cx="3827417" cy="6886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1820989-DB46-4375-B216-7C2B1F82F4A5}"/>
              </a:ext>
            </a:extLst>
          </p:cNvPr>
          <p:cNvSpPr txBox="1"/>
          <p:nvPr userDrawn="1"/>
        </p:nvSpPr>
        <p:spPr>
          <a:xfrm>
            <a:off x="8107893" y="272089"/>
            <a:ext cx="10938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Follow</a:t>
            </a:r>
            <a:r>
              <a:rPr lang="en-GB" sz="1600" baseline="0" dirty="0">
                <a:solidFill>
                  <a:schemeClr val="bg1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 us:</a:t>
            </a:r>
            <a:endParaRPr lang="en-GB" sz="1600" dirty="0">
              <a:solidFill>
                <a:schemeClr val="bg1"/>
              </a:solidFill>
              <a:latin typeface="Sharp Sans No1 Semibold" pitchFamily="50" charset="0"/>
              <a:ea typeface="Sharp Sans No1 Semibold" pitchFamily="50" charset="0"/>
              <a:cs typeface="Sharp Sans No1 Semibold" pitchFamily="50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2AFB47-F8B9-4DF7-AAD4-3EC2F0CBFC19}"/>
              </a:ext>
            </a:extLst>
          </p:cNvPr>
          <p:cNvSpPr txBox="1"/>
          <p:nvPr userDrawn="1"/>
        </p:nvSpPr>
        <p:spPr>
          <a:xfrm>
            <a:off x="10191533" y="285041"/>
            <a:ext cx="1864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@</a:t>
            </a:r>
            <a:r>
              <a:rPr lang="en-GB" sz="1600" dirty="0" err="1">
                <a:solidFill>
                  <a:schemeClr val="bg1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WilberforceCh</a:t>
            </a:r>
            <a:endParaRPr lang="en-GB" sz="1600" dirty="0">
              <a:solidFill>
                <a:schemeClr val="bg1"/>
              </a:solidFill>
              <a:latin typeface="Sharp Sans No1 Semibold" pitchFamily="50" charset="0"/>
              <a:ea typeface="Sharp Sans No1 Semibold" pitchFamily="50" charset="0"/>
              <a:cs typeface="Sharp Sans No1 Semibold" pitchFamily="50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30BC6D3-B1F8-44CA-819C-A9F53C5141F7}"/>
              </a:ext>
            </a:extLst>
          </p:cNvPr>
          <p:cNvCxnSpPr/>
          <p:nvPr userDrawn="1"/>
        </p:nvCxnSpPr>
        <p:spPr>
          <a:xfrm>
            <a:off x="9666734" y="185731"/>
            <a:ext cx="0" cy="3696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A9AA484-85F6-4991-9714-97E38EFA0B3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94522" y="3148013"/>
            <a:ext cx="9353000" cy="90662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  <a:latin typeface="+mn-lt"/>
                <a:ea typeface="Sharp Sans No1 Semibold" pitchFamily="50" charset="0"/>
                <a:cs typeface="Sharp Sans No1 Semibold" pitchFamily="50" charset="0"/>
              </a:defRPr>
            </a:lvl1pPr>
          </a:lstStyle>
          <a:p>
            <a:pPr lvl="0"/>
            <a:r>
              <a:rPr lang="en-GB" dirty="0"/>
              <a:t>Name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3ED917-8AC5-4340-B1A9-344D81861858}"/>
              </a:ext>
            </a:extLst>
          </p:cNvPr>
          <p:cNvSpPr txBox="1"/>
          <p:nvPr userDrawn="1"/>
        </p:nvSpPr>
        <p:spPr>
          <a:xfrm>
            <a:off x="9848137" y="6349112"/>
            <a:ext cx="242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wilberforce.co.uk</a:t>
            </a:r>
          </a:p>
        </p:txBody>
      </p:sp>
      <p:pic>
        <p:nvPicPr>
          <p:cNvPr id="1026" name="Picture 2" descr="Free White Linkedin Icon - Download White Linkedin Icon">
            <a:extLst>
              <a:ext uri="{FF2B5EF4-FFF2-40B4-BE49-F238E27FC236}">
                <a16:creationId xmlns:a16="http://schemas.microsoft.com/office/drawing/2014/main" id="{E1705708-4896-41E6-B4CB-E12D6E3614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47" y="185731"/>
            <a:ext cx="361406" cy="36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0D6DD81D-C839-4407-81A7-D1F8BF9F98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856" y="184352"/>
            <a:ext cx="361406" cy="361406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725A75-E223-449B-B86D-843F438264F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94524" y="1858939"/>
            <a:ext cx="9352998" cy="906463"/>
          </a:xfrm>
        </p:spPr>
        <p:txBody>
          <a:bodyPr>
            <a:noAutofit/>
          </a:bodyPr>
          <a:lstStyle>
            <a:lvl1pPr marL="0" indent="0" algn="ctr">
              <a:buNone/>
              <a:defRPr sz="6600">
                <a:solidFill>
                  <a:srgbClr val="1A3C34"/>
                </a:solidFill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15776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D127FE-3E81-4681-966B-DB9A09104D71}"/>
              </a:ext>
            </a:extLst>
          </p:cNvPr>
          <p:cNvSpPr/>
          <p:nvPr userDrawn="1"/>
        </p:nvSpPr>
        <p:spPr>
          <a:xfrm>
            <a:off x="0" y="0"/>
            <a:ext cx="1254034" cy="6858000"/>
          </a:xfrm>
          <a:prstGeom prst="rect">
            <a:avLst/>
          </a:prstGeom>
          <a:solidFill>
            <a:srgbClr val="7F9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61C7B8AB-8B39-4C3E-AE0D-66A6F3B5EF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286692" y="1796604"/>
            <a:ext cx="3827417" cy="68864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E9C386A-814C-41C9-BCD2-C8FE2D2EE82E}"/>
              </a:ext>
            </a:extLst>
          </p:cNvPr>
          <p:cNvSpPr txBox="1"/>
          <p:nvPr userDrawn="1"/>
        </p:nvSpPr>
        <p:spPr>
          <a:xfrm>
            <a:off x="0" y="4676665"/>
            <a:ext cx="12540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rgbClr val="1A3C34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Follow</a:t>
            </a:r>
            <a:r>
              <a:rPr lang="en-GB" sz="1400" baseline="0">
                <a:solidFill>
                  <a:srgbClr val="1A3C34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 us:</a:t>
            </a:r>
            <a:endParaRPr lang="en-GB" sz="1400">
              <a:solidFill>
                <a:srgbClr val="1A3C34"/>
              </a:solidFill>
              <a:latin typeface="Sharp Sans No1 Semibold" pitchFamily="50" charset="0"/>
              <a:ea typeface="Sharp Sans No1 Semibold" pitchFamily="50" charset="0"/>
              <a:cs typeface="Sharp Sans No1 Semibold" pitchFamily="50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89EF435-B278-4506-B422-BD62875E0406}"/>
              </a:ext>
            </a:extLst>
          </p:cNvPr>
          <p:cNvCxnSpPr/>
          <p:nvPr userDrawn="1"/>
        </p:nvCxnSpPr>
        <p:spPr>
          <a:xfrm>
            <a:off x="9718986" y="185731"/>
            <a:ext cx="0" cy="36966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926146B6-0EE8-4BF4-A3E4-2A1AEA2D88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88568" y="370565"/>
            <a:ext cx="9981059" cy="883469"/>
          </a:xfrm>
        </p:spPr>
        <p:txBody>
          <a:bodyPr>
            <a:normAutofit/>
          </a:bodyPr>
          <a:lstStyle>
            <a:lvl1pPr marL="0" indent="0" algn="ctr">
              <a:buNone/>
              <a:defRPr sz="4800">
                <a:solidFill>
                  <a:srgbClr val="7F9D91"/>
                </a:solidFill>
                <a:latin typeface="+mn-lt"/>
                <a:ea typeface="Sharp Sans No1 Semibold" pitchFamily="50" charset="0"/>
                <a:cs typeface="Sharp Sans No1 Semibold" pitchFamily="50" charset="0"/>
              </a:defRPr>
            </a:lvl1pPr>
          </a:lstStyle>
          <a:p>
            <a:pPr lvl="0"/>
            <a:r>
              <a:rPr lang="en-GB" dirty="0"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Title of Slide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82C442B-8AAE-4C0C-9F3F-D684EF8EDE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8568" y="1374038"/>
            <a:ext cx="9979025" cy="4590603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rgbClr val="1A3C34"/>
                </a:solidFill>
                <a:latin typeface="+mn-lt"/>
                <a:ea typeface="Sharp Sans No1 Medium" pitchFamily="50" charset="0"/>
                <a:cs typeface="Sharp Sans No1 Medium" pitchFamily="50" charset="0"/>
              </a:defRPr>
            </a:lvl1pPr>
          </a:lstStyle>
          <a:p>
            <a:pPr lvl="0"/>
            <a:r>
              <a:rPr lang="en-GB" dirty="0">
                <a:latin typeface="Sharp Sans No1 Medium" pitchFamily="50" charset="0"/>
                <a:ea typeface="Sharp Sans No1 Medium" pitchFamily="50" charset="0"/>
                <a:cs typeface="Sharp Sans No1 Medium" pitchFamily="50" charset="0"/>
              </a:rPr>
              <a:t>Text</a:t>
            </a:r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ABA9BA2-16D2-446E-AFCB-56C5BE3B7939}"/>
              </a:ext>
            </a:extLst>
          </p:cNvPr>
          <p:cNvSpPr txBox="1"/>
          <p:nvPr userDrawn="1"/>
        </p:nvSpPr>
        <p:spPr>
          <a:xfrm>
            <a:off x="9848137" y="6349112"/>
            <a:ext cx="2429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rgbClr val="1A3C34"/>
                </a:solidFill>
                <a:latin typeface="Sharp Sans No1 Semibold" pitchFamily="50" charset="0"/>
                <a:ea typeface="Sharp Sans No1 Semibold" pitchFamily="50" charset="0"/>
                <a:cs typeface="Sharp Sans No1 Semibold" pitchFamily="50" charset="0"/>
              </a:rPr>
              <a:t>wilberforce.co.uk</a:t>
            </a:r>
          </a:p>
        </p:txBody>
      </p:sp>
      <p:pic>
        <p:nvPicPr>
          <p:cNvPr id="15" name="Picture 2" descr="Free White Linkedin Icon - Download White Linkedin Icon">
            <a:extLst>
              <a:ext uri="{FF2B5EF4-FFF2-40B4-BE49-F238E27FC236}">
                <a16:creationId xmlns:a16="http://schemas.microsoft.com/office/drawing/2014/main" id="{C3CD671C-C60F-4BD2-8AFB-425B5D05D3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54" y="5061125"/>
            <a:ext cx="361406" cy="36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526E038E-D775-4F2E-8248-7A20CF9EFE7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54" y="5603235"/>
            <a:ext cx="361406" cy="36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0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9E7B-B2E7-564E-AE5D-53D8B8A6C122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03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07FD-F24D-A242-AB65-7A8675D888A0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62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6C7A-8433-1347-BAA2-A8DDD26765BD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76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313C-C090-8C4A-8515-65DEC19E6D57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708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8B59-1677-A44E-8438-559846E73B4D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44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CA47-7CF1-1F4C-BE0A-A388531172A2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50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7CF9-04E8-FE4C-A6EF-8A3B88382DF7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7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2DE99-6B3F-7241-8E27-F2112B2C324C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0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A90BF-74D3-2B4C-A34F-F68ECC5C54CB}" type="datetime1">
              <a:rPr lang="en-GB" smtClean="0"/>
              <a:t>15/11/2021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5E68E-1F0C-4E92-9251-5E576CF69D0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6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dpollard@wilberforce.co.uk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mailto:trobinson@wilberforce.co.uk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133C7E-DAEB-45BF-A0E3-A1985E5CB0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5642" y="5085116"/>
            <a:ext cx="9831718" cy="1407782"/>
          </a:xfrm>
        </p:spPr>
        <p:txBody>
          <a:bodyPr>
            <a:normAutofit fontScale="92500" lnSpcReduction="20000"/>
          </a:bodyPr>
          <a:lstStyle/>
          <a:p>
            <a:r>
              <a:rPr lang="en-GB" sz="3600" dirty="0"/>
              <a:t>David Pollard and Tom Robinson</a:t>
            </a:r>
            <a:br>
              <a:rPr lang="en-GB" sz="3600" dirty="0"/>
            </a:br>
            <a:r>
              <a:rPr lang="en-GB" sz="3600" dirty="0"/>
              <a:t>Wilberforce Chambers</a:t>
            </a:r>
          </a:p>
          <a:p>
            <a:r>
              <a:rPr lang="en-US" sz="3600" dirty="0"/>
              <a:t>15 November 2021 </a:t>
            </a:r>
            <a:endParaRPr lang="en-GB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356C3-3C1D-495C-94A2-E0CE8C0D63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94522" y="684155"/>
            <a:ext cx="9352998" cy="999920"/>
          </a:xfrm>
        </p:spPr>
        <p:txBody>
          <a:bodyPr/>
          <a:lstStyle/>
          <a:p>
            <a:r>
              <a:rPr lang="en-US" sz="4000" dirty="0"/>
              <a:t>Insolvency and Pensions Technical Bites:</a:t>
            </a:r>
          </a:p>
          <a:p>
            <a:endParaRPr lang="en-US" sz="4000" dirty="0"/>
          </a:p>
          <a:p>
            <a:r>
              <a:rPr lang="en-US" sz="5400" dirty="0"/>
              <a:t>IPs and new pensions notifications</a:t>
            </a:r>
            <a:br>
              <a:rPr lang="en-US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26067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IPs: future notification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New enhanced s69A notification obligations – changes from s69: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Must copy notification to trustees at same time as telling TPR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Need to accompany by written “statement of intent” describing impact on OPS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Need to update as matters change (or cease)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Financial penalty if fail – max £1m (same as s69 from 1.10.2021)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Obligation is on employer </a:t>
            </a:r>
            <a:r>
              <a:rPr lang="en-GB" sz="2600" u="sng" dirty="0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 all persons connected or associated with employer</a:t>
            </a:r>
          </a:p>
          <a:p>
            <a:pPr marL="1143000" lvl="1" indent="-457200"/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Connected/associated – wide defn in IA 1986, s249/435</a:t>
            </a:r>
          </a:p>
          <a:p>
            <a:pPr marL="1143000" lvl="1" indent="-457200"/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Will include IP appointed over employer - as officer of employer</a:t>
            </a:r>
          </a:p>
          <a:p>
            <a:endParaRPr lang="en-GB" sz="4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28350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IPs: future notification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New enhanced s69A notification obligation re control?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Does appointment of IP mean cessation of control of employer if IP appointed over: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Employer? 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Company controlling employer (eg parent)?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Watch this space!</a:t>
            </a:r>
          </a:p>
          <a:p>
            <a:pPr marL="1028700" lvl="1" indent="-342900"/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Regs are still in draft and subject to consultation</a:t>
            </a:r>
          </a:p>
          <a:p>
            <a:endParaRPr lang="en-GB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06615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IPs: future notification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New enhanced s69A notification obligation re cessation of control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Appointment of IP over </a:t>
            </a: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employer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Means: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Directors generally cease to have function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Shareholder meetings unlikely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Unclear if technical defn of “control” means that any existing controllers (eg parent holding over 1/3</a:t>
            </a:r>
            <a:r>
              <a:rPr lang="en-GB" sz="2800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rd</a:t>
            </a: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 votes) retain that technical control 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Position may depend on type of IP – liquidator/administrator/receiver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Contrast </a:t>
            </a:r>
            <a:r>
              <a:rPr lang="en-GB" sz="2800" i="1" dirty="0">
                <a:solidFill>
                  <a:srgbClr val="000000"/>
                </a:solidFill>
                <a:latin typeface="Calibri" panose="020F0502020204030204" pitchFamily="34" charset="0"/>
              </a:rPr>
              <a:t>Box Clever </a:t>
            </a: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decision (receivership)</a:t>
            </a:r>
          </a:p>
          <a:p>
            <a:pPr lvl="1"/>
            <a:r>
              <a:rPr lang="en-GB" sz="2200" dirty="0">
                <a:solidFill>
                  <a:srgbClr val="000000"/>
                </a:solidFill>
                <a:latin typeface="Calibri" panose="020F0502020204030204" pitchFamily="34" charset="0"/>
              </a:rPr>
              <a:t>See analysis in Pollard “</a:t>
            </a:r>
            <a:r>
              <a:rPr lang="en-GB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Connected and Associated: Insolvency and Pensions Law</a:t>
            </a:r>
            <a:r>
              <a:rPr lang="en-GB" sz="2200" dirty="0">
                <a:solidFill>
                  <a:srgbClr val="000000"/>
                </a:solidFill>
                <a:latin typeface="Calibri" panose="020F0502020204030204" pitchFamily="34" charset="0"/>
              </a:rPr>
              <a:t>” (Bloomsbury, forthcoming)</a:t>
            </a:r>
          </a:p>
          <a:p>
            <a:endParaRPr lang="en-GB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976720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IPs: future notification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New enhanced s69A notification obligation re cessation of control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Appointment of IP over </a:t>
            </a: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Parent/controller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Means: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Directors generally cease to have function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Assets generally treated as held on statutory trust (liquidation), but not in a receivership or an administration?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Parent remains as legal holder of sharers in employer</a:t>
            </a:r>
          </a:p>
          <a:p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Query is this enough to mean parent retains “control” of employer?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Consider </a:t>
            </a:r>
            <a:r>
              <a:rPr lang="en-GB" sz="2800" i="1" dirty="0">
                <a:solidFill>
                  <a:srgbClr val="000000"/>
                </a:solidFill>
                <a:latin typeface="Calibri" panose="020F0502020204030204" pitchFamily="34" charset="0"/>
              </a:rPr>
              <a:t>Box Clever </a:t>
            </a:r>
            <a:r>
              <a:rPr lang="en-GB" sz="2800" dirty="0">
                <a:solidFill>
                  <a:srgbClr val="000000"/>
                </a:solidFill>
                <a:latin typeface="Calibri" panose="020F0502020204030204" pitchFamily="34" charset="0"/>
              </a:rPr>
              <a:t>decision (receivership)</a:t>
            </a:r>
          </a:p>
          <a:p>
            <a:pPr lvl="1"/>
            <a:r>
              <a:rPr lang="en-GB" sz="2200" dirty="0">
                <a:solidFill>
                  <a:srgbClr val="000000"/>
                </a:solidFill>
                <a:latin typeface="Calibri" panose="020F0502020204030204" pitchFamily="34" charset="0"/>
              </a:rPr>
              <a:t>See analysis in Pollard “</a:t>
            </a:r>
            <a:r>
              <a:rPr lang="en-GB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Connected and Associated: Insolvency and Pensions Law</a:t>
            </a:r>
            <a:r>
              <a:rPr lang="en-GB" sz="2200" dirty="0">
                <a:solidFill>
                  <a:srgbClr val="000000"/>
                </a:solidFill>
                <a:latin typeface="Calibri" panose="020F0502020204030204" pitchFamily="34" charset="0"/>
              </a:rPr>
              <a:t>” (Bloomsbury, forthcoming)</a:t>
            </a:r>
          </a:p>
          <a:p>
            <a:r>
              <a:rPr lang="en-GB" sz="3400" dirty="0">
                <a:solidFill>
                  <a:srgbClr val="000000"/>
                </a:solidFill>
                <a:latin typeface="Calibri" panose="020F0502020204030204" pitchFamily="34" charset="0"/>
              </a:rPr>
              <a:t>If answer is no, then will be cessation of “control” and s69A notification obligation will arise on employer </a:t>
            </a:r>
            <a:r>
              <a:rPr lang="en-GB" sz="3400" u="sng" dirty="0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en-GB" sz="3400" dirty="0">
                <a:solidFill>
                  <a:srgbClr val="000000"/>
                </a:solidFill>
                <a:latin typeface="Calibri" panose="020F0502020204030204" pitchFamily="34" charset="0"/>
              </a:rPr>
              <a:t> those associated or connected with employer – including parent and IP of parent?</a:t>
            </a:r>
          </a:p>
          <a:p>
            <a:endParaRPr lang="en-GB" sz="2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903485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983" y="437774"/>
            <a:ext cx="2038382" cy="372932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209800" y="964747"/>
            <a:ext cx="7772400" cy="495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12600"/>
              </a:spcAft>
            </a:pPr>
            <a:r>
              <a:rPr lang="en-US" sz="4800" b="1" dirty="0">
                <a:solidFill>
                  <a:srgbClr val="7F9C91"/>
                </a:solidFill>
                <a:latin typeface="+mn-lt"/>
                <a:cs typeface="Arial Unicode MS"/>
              </a:rPr>
              <a:t>Thank you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950" y="914400"/>
            <a:ext cx="11477625" cy="9525"/>
          </a:xfrm>
          <a:prstGeom prst="line">
            <a:avLst/>
          </a:prstGeom>
          <a:ln>
            <a:solidFill>
              <a:srgbClr val="7F9C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61949" y="6172200"/>
            <a:ext cx="11477625" cy="9525"/>
          </a:xfrm>
          <a:prstGeom prst="line">
            <a:avLst/>
          </a:prstGeom>
          <a:ln>
            <a:solidFill>
              <a:srgbClr val="7F9C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868025" y="6353175"/>
            <a:ext cx="10871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solidFill>
                  <a:srgbClr val="7F9C91"/>
                </a:solidFill>
                <a:latin typeface="+mj-lt"/>
              </a:rPr>
              <a:t>wilberforce.co.uk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B4FEA-AE51-9744-BF29-EEE2E9C29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E68E-1F0C-4E92-9251-5E576CF69D09}" type="slidenum">
              <a:rPr lang="en-GB" smtClean="0"/>
              <a:t>14</a:t>
            </a:fld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B8E6AA-5AAC-B34C-AF22-5EE854759A18}"/>
              </a:ext>
            </a:extLst>
          </p:cNvPr>
          <p:cNvSpPr txBox="1"/>
          <p:nvPr/>
        </p:nvSpPr>
        <p:spPr>
          <a:xfrm>
            <a:off x="1980104" y="5430202"/>
            <a:ext cx="101636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800" dirty="0">
                <a:solidFill>
                  <a:srgbClr val="1C3C34"/>
                </a:solidFill>
              </a:rPr>
              <a:t>This material is for general information only and is not intended to provide legal advice.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DB15B-AECD-894D-9E7F-ACDC54F27CFE}"/>
              </a:ext>
            </a:extLst>
          </p:cNvPr>
          <p:cNvSpPr txBox="1"/>
          <p:nvPr/>
        </p:nvSpPr>
        <p:spPr>
          <a:xfrm>
            <a:off x="1980104" y="4370326"/>
            <a:ext cx="8002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hlinkClick r:id="rId3"/>
            </a:endParaRPr>
          </a:p>
          <a:p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dpollard@wilberforce.co.uk</a:t>
            </a:r>
            <a:r>
              <a:rPr lang="en-US"/>
              <a:t>			</a:t>
            </a:r>
            <a:r>
              <a:rPr lang="en-US">
                <a:hlinkClick r:id="rId4"/>
              </a:rPr>
              <a:t>trobinson@wilberforce.co.uk</a:t>
            </a:r>
            <a:r>
              <a:rPr lang="en-US"/>
              <a:t>   	 </a:t>
            </a:r>
          </a:p>
        </p:txBody>
      </p:sp>
      <p:pic>
        <p:nvPicPr>
          <p:cNvPr id="10" name="Picture 2" descr="Media of Connected and Associated: Insolvency and Pensions Law">
            <a:extLst>
              <a:ext uri="{FF2B5EF4-FFF2-40B4-BE49-F238E27FC236}">
                <a16:creationId xmlns:a16="http://schemas.microsoft.com/office/drawing/2014/main" id="{0900B59B-4B63-9643-BA64-E1F24008F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65" y="78041"/>
            <a:ext cx="2992690" cy="475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044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133C7E-DAEB-45BF-A0E3-A1985E5CB0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5642" y="5085116"/>
            <a:ext cx="9831718" cy="1407782"/>
          </a:xfrm>
        </p:spPr>
        <p:txBody>
          <a:bodyPr>
            <a:normAutofit fontScale="92500" lnSpcReduction="20000"/>
          </a:bodyPr>
          <a:lstStyle/>
          <a:p>
            <a:r>
              <a:rPr lang="en-GB" sz="3600" dirty="0"/>
              <a:t>David Pollard and Tom Robinson</a:t>
            </a:r>
            <a:br>
              <a:rPr lang="en-GB" sz="3600" dirty="0"/>
            </a:br>
            <a:r>
              <a:rPr lang="en-GB" sz="3600" dirty="0"/>
              <a:t>Wilberforce Chambers</a:t>
            </a:r>
          </a:p>
          <a:p>
            <a:r>
              <a:rPr lang="en-US" sz="3600" dirty="0"/>
              <a:t>15 November 2021 </a:t>
            </a:r>
            <a:endParaRPr lang="en-GB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356C3-3C1D-495C-94A2-E0CE8C0D63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94522" y="684155"/>
            <a:ext cx="9352998" cy="999920"/>
          </a:xfrm>
        </p:spPr>
        <p:txBody>
          <a:bodyPr/>
          <a:lstStyle/>
          <a:p>
            <a:r>
              <a:rPr lang="en-US" sz="4000" dirty="0"/>
              <a:t>Insolvency Bites:</a:t>
            </a:r>
          </a:p>
          <a:p>
            <a:endParaRPr lang="en-US" sz="4000" dirty="0"/>
          </a:p>
          <a:p>
            <a:r>
              <a:rPr lang="en-US" sz="5400" dirty="0"/>
              <a:t>IPs and new pensions notifications</a:t>
            </a:r>
            <a:br>
              <a:rPr lang="en-US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341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8568" y="1689652"/>
            <a:ext cx="9979025" cy="4274989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GB" sz="1600" dirty="0"/>
              <a:t>New powers for </a:t>
            </a:r>
            <a:r>
              <a:rPr lang="en-GB" sz="1600" dirty="0">
                <a:solidFill>
                  <a:srgbClr val="FF0000"/>
                </a:solidFill>
              </a:rPr>
              <a:t>the Pensions Regulator </a:t>
            </a:r>
            <a:r>
              <a:rPr lang="en-GB" sz="1600" dirty="0"/>
              <a:t>(TPR) </a:t>
            </a:r>
          </a:p>
          <a:p>
            <a:pPr lvl="1"/>
            <a:r>
              <a:rPr lang="en-GB" sz="1600" dirty="0"/>
              <a:t>under the</a:t>
            </a:r>
            <a:r>
              <a:rPr lang="en-GB" sz="1600" dirty="0">
                <a:solidFill>
                  <a:srgbClr val="FF0000"/>
                </a:solidFill>
              </a:rPr>
              <a:t> Pension Schemes Act 2021 </a:t>
            </a:r>
            <a:r>
              <a:rPr lang="en-GB" sz="1600" dirty="0"/>
              <a:t>(PSA 2021) </a:t>
            </a:r>
          </a:p>
          <a:p>
            <a:pPr lvl="1"/>
            <a:r>
              <a:rPr lang="en-GB" sz="1600" dirty="0"/>
              <a:t>amending the </a:t>
            </a:r>
            <a:r>
              <a:rPr lang="en-GB" sz="1600" dirty="0">
                <a:solidFill>
                  <a:srgbClr val="FF0000"/>
                </a:solidFill>
              </a:rPr>
              <a:t>Pensions Act 2004 </a:t>
            </a:r>
            <a:r>
              <a:rPr lang="en-GB" sz="1600" dirty="0"/>
              <a:t>(PA 2004)</a:t>
            </a:r>
          </a:p>
          <a:p>
            <a:pPr lvl="1"/>
            <a:endParaRPr lang="en-GB" sz="2800" dirty="0"/>
          </a:p>
          <a:p>
            <a:pPr lvl="1"/>
            <a:r>
              <a:rPr lang="en-GB" sz="2800" dirty="0"/>
              <a:t>Short webcasts </a:t>
            </a:r>
          </a:p>
          <a:p>
            <a:pPr lvl="1"/>
            <a:r>
              <a:rPr lang="en-GB" sz="2800" dirty="0"/>
              <a:t>focusing on particular aspects of the new provisions</a:t>
            </a:r>
          </a:p>
          <a:p>
            <a:pPr lvl="2"/>
            <a:r>
              <a:rPr lang="en-GB" sz="2400" dirty="0"/>
              <a:t>Under 10 minutes each</a:t>
            </a:r>
          </a:p>
          <a:p>
            <a:pPr marL="1714500" lvl="3" indent="-342900">
              <a:buAutoNum type="arabicParenBoth"/>
            </a:pPr>
            <a:endParaRPr lang="en-GB" sz="1600" dirty="0"/>
          </a:p>
          <a:p>
            <a:pPr lvl="1"/>
            <a:r>
              <a:rPr lang="en-GB" sz="2800" dirty="0"/>
              <a:t>This webcast will cover:</a:t>
            </a:r>
          </a:p>
          <a:p>
            <a:pPr marL="914400" lvl="2" indent="0">
              <a:buNone/>
            </a:pPr>
            <a:r>
              <a:rPr lang="en-GB" sz="2400" dirty="0"/>
              <a:t>IPs and new notifiable events</a:t>
            </a:r>
            <a:br>
              <a:rPr lang="en-GB" sz="2400" dirty="0">
                <a:solidFill>
                  <a:srgbClr val="FF0000"/>
                </a:solidFill>
              </a:rPr>
            </a:br>
            <a:endParaRPr lang="en-GB" sz="2400" dirty="0">
              <a:solidFill>
                <a:srgbClr val="FF0000"/>
              </a:solidFill>
            </a:endParaRPr>
          </a:p>
          <a:p>
            <a:pPr lvl="2"/>
            <a:r>
              <a:rPr lang="en-GB" sz="2400" dirty="0"/>
              <a:t>Later technical bite webcast:</a:t>
            </a:r>
          </a:p>
          <a:p>
            <a:pPr lvl="3"/>
            <a:r>
              <a:rPr lang="en-GB" sz="1500" dirty="0"/>
              <a:t>Non-connected persons</a:t>
            </a:r>
          </a:p>
          <a:p>
            <a:pPr lvl="1"/>
            <a:endParaRPr lang="en-GB" sz="2800" dirty="0"/>
          </a:p>
          <a:p>
            <a:pPr marL="914400" lvl="2" indent="0">
              <a:buNone/>
            </a:pPr>
            <a:endParaRPr lang="en-GB" sz="2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748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sz="4400" dirty="0"/>
              <a:t>Caution! </a:t>
            </a:r>
          </a:p>
          <a:p>
            <a:pPr lvl="1"/>
            <a:r>
              <a:rPr lang="en-GB" sz="2800" dirty="0"/>
              <a:t>These webcasts are just discussions</a:t>
            </a:r>
          </a:p>
          <a:p>
            <a:pPr lvl="1"/>
            <a:r>
              <a:rPr lang="en-GB" sz="2800" dirty="0"/>
              <a:t>Intended for professional advisers</a:t>
            </a:r>
          </a:p>
          <a:p>
            <a:pPr lvl="2"/>
            <a:r>
              <a:rPr lang="en-GB" sz="2400" dirty="0"/>
              <a:t>If you are not a solicitor, you should get legal advice from a solicitor</a:t>
            </a:r>
          </a:p>
          <a:p>
            <a:pPr lvl="2"/>
            <a:r>
              <a:rPr lang="en-GB" sz="2400" dirty="0"/>
              <a:t>If you are a solicitor, you should consider formally instructing a barrister</a:t>
            </a:r>
          </a:p>
          <a:p>
            <a:pPr lvl="1"/>
            <a:r>
              <a:rPr lang="en-GB" sz="2800" dirty="0"/>
              <a:t>This is new legislation – enacted, but </a:t>
            </a:r>
            <a:r>
              <a:rPr lang="en-GB" sz="2800" b="1" dirty="0"/>
              <a:t>not yet in force</a:t>
            </a:r>
          </a:p>
          <a:p>
            <a:pPr lvl="1"/>
            <a:r>
              <a:rPr lang="en-GB" sz="2800" dirty="0"/>
              <a:t>Much will depend on the facts of each situation</a:t>
            </a:r>
          </a:p>
          <a:p>
            <a:pPr lvl="1"/>
            <a:r>
              <a:rPr lang="en-GB" sz="2800" dirty="0"/>
              <a:t>Risk of action being taken by TPR may depend on its policy</a:t>
            </a:r>
          </a:p>
          <a:p>
            <a:pPr marL="914400" lvl="2" indent="0">
              <a:buNone/>
            </a:pPr>
            <a:endParaRPr lang="en-GB" sz="2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222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GB" sz="4400" dirty="0"/>
              <a:t>IPs and new pensions notifications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</a:rPr>
              <a:t> webcast discussing proposed changes to pension notification obligations</a:t>
            </a:r>
            <a:b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GB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</a:rPr>
              <a:t> In particular the impact on insolvency practitioners (IPs)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</a:rPr>
              <a:t> appointed in relation to an employer; or 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  <a:latin typeface="Calibri" panose="020F0502020204030204" pitchFamily="34" charset="0"/>
              </a:rPr>
              <a:t> a controller of an employer (eg a parent co)</a:t>
            </a:r>
            <a:endParaRPr lang="en-GB" sz="2800" dirty="0"/>
          </a:p>
          <a:p>
            <a:pPr marL="914400" lvl="2" indent="0">
              <a:buNone/>
            </a:pPr>
            <a:endParaRPr lang="en-GB" sz="2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54888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Overview: New notification under s69A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0458" y="1254034"/>
            <a:ext cx="10287136" cy="4710607"/>
          </a:xfrm>
        </p:spPr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The government is consulting on new enhanced notification regulations under PA 2004, s69A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(when in force) require persons to notify the Pensions Regulator (TPR) if they are considering/deciding/actually ceasing to have “control” over an “employer” in relation to an occupational pension scheme.  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There will be a potential financial penalty of up to £1m for failing to notify.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The new enhanced notification obligation is not just on the employer, 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also on all persons “connected” or “associated” with the employer.  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This could include an IP personally </a:t>
            </a:r>
          </a:p>
          <a:p>
            <a:pPr lvl="1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as an associate or de facto controller of the relevant company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The concept of “control” is rather technical and difficult to apply in this context:</a:t>
            </a:r>
          </a:p>
          <a:p>
            <a:pPr marL="457200"/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(i) Does the appointment of an IP (eg a liquidator) over a parent company mean that the parent ceases to have control of the employer subsidiary?</a:t>
            </a:r>
          </a:p>
          <a:p>
            <a:pPr marL="457200"/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</a:rPr>
              <a:t>(ii) Does the appointment of an IP over the employer mean that the parent ceases to have control of the employer?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4250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8568" y="1063486"/>
            <a:ext cx="9979025" cy="5913783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Current notification obligations in relation to an IP appointed over an employer in relation to an OPS:</a:t>
            </a:r>
          </a:p>
          <a:p>
            <a:pPr lvl="1"/>
            <a:endParaRPr lang="en-GB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A42CB6-6B8C-0E44-A859-A8353235E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154301"/>
              </p:ext>
            </p:extLst>
          </p:nvPr>
        </p:nvGraphicFramePr>
        <p:xfrm>
          <a:off x="1458686" y="1524000"/>
          <a:ext cx="10588958" cy="5113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8760">
                  <a:extLst>
                    <a:ext uri="{9D8B030D-6E8A-4147-A177-3AD203B41FA5}">
                      <a16:colId xmlns:a16="http://schemas.microsoft.com/office/drawing/2014/main" val="395690589"/>
                    </a:ext>
                  </a:extLst>
                </a:gridCol>
                <a:gridCol w="3490975">
                  <a:extLst>
                    <a:ext uri="{9D8B030D-6E8A-4147-A177-3AD203B41FA5}">
                      <a16:colId xmlns:a16="http://schemas.microsoft.com/office/drawing/2014/main" val="27714473"/>
                    </a:ext>
                  </a:extLst>
                </a:gridCol>
                <a:gridCol w="2633540">
                  <a:extLst>
                    <a:ext uri="{9D8B030D-6E8A-4147-A177-3AD203B41FA5}">
                      <a16:colId xmlns:a16="http://schemas.microsoft.com/office/drawing/2014/main" val="1228044053"/>
                    </a:ext>
                  </a:extLst>
                </a:gridCol>
                <a:gridCol w="1515683">
                  <a:extLst>
                    <a:ext uri="{9D8B030D-6E8A-4147-A177-3AD203B41FA5}">
                      <a16:colId xmlns:a16="http://schemas.microsoft.com/office/drawing/2014/main" val="2073085351"/>
                    </a:ext>
                  </a:extLst>
                </a:gridCol>
              </a:tblGrid>
              <a:tr h="500743">
                <a:tc>
                  <a:txBody>
                    <a:bodyPr/>
                    <a:lstStyle/>
                    <a:p>
                      <a:r>
                        <a:rPr lang="en-US" dirty="0"/>
                        <a:t>Obligation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Notify whom?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701399"/>
                  </a:ext>
                </a:extLst>
              </a:tr>
              <a:tr h="650758">
                <a:tc>
                  <a:txBody>
                    <a:bodyPr/>
                    <a:lstStyle/>
                    <a:p>
                      <a:r>
                        <a:rPr lang="en-US" dirty="0"/>
                        <a:t>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Appointment over employer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TPR, PPF and Trustees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PA 1995, s22(2B) and PA 2004, s120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40184"/>
                  </a:ext>
                </a:extLst>
              </a:tr>
              <a:tr h="741449">
                <a:tc>
                  <a:txBody>
                    <a:bodyPr/>
                    <a:lstStyle/>
                    <a:p>
                      <a:r>
                        <a:rPr lang="en-US" dirty="0"/>
                        <a:t>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Scheme status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TPR, PPF and Trustees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 2004,  s122(2)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193002"/>
                  </a:ext>
                </a:extLst>
              </a:tr>
              <a:tr h="1268628">
                <a:tc>
                  <a:txBody>
                    <a:bodyPr/>
                    <a:lstStyle/>
                    <a:p>
                      <a:r>
                        <a:rPr lang="en-US" sz="1800" dirty="0"/>
                        <a:t>Employer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(IP can be fined if employer in breach and breach caused by IP’s consent, connivance or neglect)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Notifiable event occurs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 2004, s69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57244"/>
                  </a:ext>
                </a:extLst>
              </a:tr>
              <a:tr h="975868">
                <a:tc>
                  <a:txBody>
                    <a:bodyPr/>
                    <a:lstStyle/>
                    <a:p>
                      <a:r>
                        <a:rPr lang="en-US" dirty="0"/>
                        <a:t>Employers and third parties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Reasonable cause to believe a material breach of law in relation to an 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 2004, s70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21450"/>
                  </a:ext>
                </a:extLst>
              </a:tr>
              <a:tr h="975868">
                <a:tc>
                  <a:txBody>
                    <a:bodyPr/>
                    <a:lstStyle/>
                    <a:p>
                      <a:r>
                        <a:rPr lang="en-US" dirty="0"/>
                        <a:t>Employers and third parties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Information formally requested by TPR or PPF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TPR or PPF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PA 2004, s72 (TPR) and s191 (PPF)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496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7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indent="-228600"/>
            <a:r>
              <a:rPr lang="en-GB" sz="3900" dirty="0"/>
              <a:t>IPs: notification changes from 1 Oct 2021 </a:t>
            </a:r>
          </a:p>
          <a:p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Notifiable event obligations on employer – PA 2004, s69</a:t>
            </a:r>
          </a:p>
          <a:p>
            <a:pPr lvl="2"/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If breach, penalty may fall on IP (as officer) if consented or connived or due to neglect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Before PSA 2021, fine = </a:t>
            </a:r>
            <a:r>
              <a:rPr lang="en-GB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civil penalty</a:t>
            </a: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</a:p>
          <a:p>
            <a:pPr marL="742950" lvl="1" indent="-28575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max 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£50,000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(PA 1995, s10)</a:t>
            </a:r>
          </a:p>
          <a:p>
            <a:pPr marL="1200150" lvl="2" indent="-28575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Probably max per offender: </a:t>
            </a:r>
            <a:r>
              <a:rPr lang="en-GB" i="1" dirty="0">
                <a:solidFill>
                  <a:srgbClr val="000000"/>
                </a:solidFill>
                <a:latin typeface="Calibri" panose="020F0502020204030204" pitchFamily="34" charset="0"/>
              </a:rPr>
              <a:t>Sutton v Norwich CC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[2021] EWCA Civ 20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Calibri" panose="020F0502020204030204" pitchFamily="34" charset="0"/>
              </a:rPr>
              <a:t>Since 1 October 2021, fine = </a:t>
            </a:r>
            <a:r>
              <a:rPr lang="en-GB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financial penalty</a:t>
            </a:r>
          </a:p>
          <a:p>
            <a:pPr marL="742950" lvl="1" indent="-28575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max </a:t>
            </a: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</a:rPr>
              <a:t>£1m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(PA 2004, s88A)</a:t>
            </a:r>
          </a:p>
          <a:p>
            <a:pPr marL="1200150" lvl="2" indent="-28575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Probably max per offender: </a:t>
            </a:r>
            <a:r>
              <a:rPr lang="en-GB" i="1" dirty="0">
                <a:solidFill>
                  <a:srgbClr val="000000"/>
                </a:solidFill>
                <a:latin typeface="Calibri" panose="020F0502020204030204" pitchFamily="34" charset="0"/>
              </a:rPr>
              <a:t>Sutton v Norwich CC</a:t>
            </a:r>
          </a:p>
          <a:p>
            <a:pPr marL="742950" lvl="1" indent="-28575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neglect extension does not apply under s88A (cf PA 1995, s10)</a:t>
            </a:r>
          </a:p>
          <a:p>
            <a:pPr lvl="1"/>
            <a:endParaRPr lang="en-GB" sz="2800" dirty="0"/>
          </a:p>
          <a:p>
            <a:pPr marL="914400" lvl="2" indent="0">
              <a:buNone/>
            </a:pPr>
            <a:endParaRPr lang="en-GB" sz="2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075145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Insolvency and Pensions Technical bites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indent="-228600"/>
            <a:r>
              <a:rPr lang="en-GB" sz="5600" dirty="0"/>
              <a:t>IPs: future notification changes</a:t>
            </a:r>
          </a:p>
          <a:p>
            <a:pPr indent="-228600"/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Oct 2021: Government consultation on further changes</a:t>
            </a:r>
          </a:p>
          <a:p>
            <a:pPr lvl="1"/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From April 2022?</a:t>
            </a:r>
          </a:p>
          <a:p>
            <a:endParaRPr lang="en-GB" sz="4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7374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4F190-66E4-415A-B05E-7A71A02B8E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/>
              <a:t>IPs: future notification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B0D09-D4C8-4338-B2A3-7A7ADE24B1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Likely changes: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Some s69 notifiable events arise on employer at earlier stage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New enhanced s69A notification obligations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0000"/>
                </a:solidFill>
                <a:latin typeface="Calibri" panose="020F0502020204030204" pitchFamily="34" charset="0"/>
              </a:rPr>
              <a:t>Consultation suggests s69A events:</a:t>
            </a:r>
          </a:p>
          <a:p>
            <a:pPr marL="1143000" lvl="1" indent="-45720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cessation of “control” of an employer</a:t>
            </a:r>
          </a:p>
          <a:p>
            <a:pPr marL="1600200" lvl="2" indent="-45720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Control = IA 1986, s435(10)</a:t>
            </a:r>
          </a:p>
          <a:p>
            <a:pPr marL="2057400" lvl="3" indent="-45720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Wide test – not limited to “real” control</a:t>
            </a:r>
          </a:p>
          <a:p>
            <a:pPr marL="1143000" lvl="1" indent="-45720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major disposal of assets </a:t>
            </a:r>
          </a:p>
          <a:p>
            <a:pPr marL="1143000" lvl="1" indent="-457200"/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grant of major security</a:t>
            </a:r>
          </a:p>
          <a:p>
            <a:endParaRPr lang="en-GB" sz="4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indent="-228600"/>
            <a:endParaRPr lang="en-GB" sz="44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9790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3967</TotalTime>
  <Words>1197</Words>
  <Application>Microsoft Macintosh PowerPoint</Application>
  <PresentationFormat>Widescreen</PresentationFormat>
  <Paragraphs>156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Sharp Sans No1 Medium</vt:lpstr>
      <vt:lpstr>Sharp Sans No1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16:9 template</dc:title>
  <dc:creator>Intercontinental  – Eclipse AV</dc:creator>
  <cp:lastModifiedBy>David Pollard</cp:lastModifiedBy>
  <cp:revision>98</cp:revision>
  <cp:lastPrinted>2021-11-01T19:35:46Z</cp:lastPrinted>
  <dcterms:created xsi:type="dcterms:W3CDTF">2018-01-10T15:00:09Z</dcterms:created>
  <dcterms:modified xsi:type="dcterms:W3CDTF">2021-11-15T15:41:04Z</dcterms:modified>
</cp:coreProperties>
</file>